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5" r:id="rId6"/>
    <p:sldId id="264" r:id="rId7"/>
    <p:sldId id="263"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13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40149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BE9EA-C901-4E27-8118-3150E987C1E3}" type="datetimeFigureOut">
              <a:rPr lang="en-AU" smtClean="0"/>
              <a:t>10/06/2019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318463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002338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35019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978442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74021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03437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700698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287344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407620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1599902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7BE9EA-C901-4E27-8118-3150E987C1E3}" type="datetimeFigureOut">
              <a:rPr lang="en-AU" smtClean="0"/>
              <a:t>10/06/2019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1127568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7BE9EA-C901-4E27-8118-3150E987C1E3}" type="datetimeFigureOut">
              <a:rPr lang="en-AU" smtClean="0"/>
              <a:t>10/06/2019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380380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3"/>
          <p:cNvSpPr>
            <a:spLocks noGrp="1"/>
          </p:cNvSpPr>
          <p:nvPr>
            <p:ph type="ftr" sz="quarter" idx="11"/>
          </p:nvPr>
        </p:nvSpPr>
        <p:spPr/>
        <p:txBody>
          <a:bodyPr/>
          <a:lstStyle/>
          <a:p>
            <a:endParaRPr lang="en-AU"/>
          </a:p>
        </p:txBody>
      </p:sp>
      <p:sp>
        <p:nvSpPr>
          <p:cNvPr id="6" name="Slide Number Placeholder 4"/>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162672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2"/>
          <p:cNvSpPr>
            <a:spLocks noGrp="1"/>
          </p:cNvSpPr>
          <p:nvPr>
            <p:ph type="ftr" sz="quarter" idx="11"/>
          </p:nvPr>
        </p:nvSpPr>
        <p:spPr/>
        <p:txBody>
          <a:bodyPr/>
          <a:lstStyle/>
          <a:p>
            <a:endParaRPr lang="en-AU"/>
          </a:p>
        </p:txBody>
      </p:sp>
      <p:sp>
        <p:nvSpPr>
          <p:cNvPr id="6" name="Slide Number Placeholder 3"/>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49636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D7BE9EA-C901-4E27-8118-3150E987C1E3}" type="datetimeFigureOut">
              <a:rPr lang="en-AU" smtClean="0"/>
              <a:t>10/06/2019</a:t>
            </a:fld>
            <a:endParaRPr lang="en-AU"/>
          </a:p>
        </p:txBody>
      </p:sp>
      <p:sp>
        <p:nvSpPr>
          <p:cNvPr id="5" name="Footer Placeholder 5"/>
          <p:cNvSpPr>
            <a:spLocks noGrp="1"/>
          </p:cNvSpPr>
          <p:nvPr>
            <p:ph type="ftr" sz="quarter" idx="11"/>
          </p:nvPr>
        </p:nvSpPr>
        <p:spPr/>
        <p:txBody>
          <a:bodyPr/>
          <a:lstStyle/>
          <a:p>
            <a:endParaRPr lang="en-AU"/>
          </a:p>
        </p:txBody>
      </p:sp>
      <p:sp>
        <p:nvSpPr>
          <p:cNvPr id="6" name="Slide Number Placeholder 6"/>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384112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BE9EA-C901-4E27-8118-3150E987C1E3}" type="datetimeFigureOut">
              <a:rPr lang="en-AU" smtClean="0"/>
              <a:t>10/06/2019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C9F300B-1106-46F0-996C-93762EE5BDDB}" type="slidenum">
              <a:rPr lang="en-AU" smtClean="0"/>
              <a:t>‹#›</a:t>
            </a:fld>
            <a:endParaRPr lang="en-AU"/>
          </a:p>
        </p:txBody>
      </p:sp>
    </p:spTree>
    <p:extLst>
      <p:ext uri="{BB962C8B-B14F-4D97-AF65-F5344CB8AC3E}">
        <p14:creationId xmlns:p14="http://schemas.microsoft.com/office/powerpoint/2010/main" val="848869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D7BE9EA-C901-4E27-8118-3150E987C1E3}" type="datetimeFigureOut">
              <a:rPr lang="en-AU" smtClean="0"/>
              <a:t>10/06/2019</a:t>
            </a:fld>
            <a:endParaRPr lang="en-A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A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C9F300B-1106-46F0-996C-93762EE5BDDB}" type="slidenum">
              <a:rPr lang="en-AU" smtClean="0"/>
              <a:t>‹#›</a:t>
            </a:fld>
            <a:endParaRPr lang="en-AU"/>
          </a:p>
        </p:txBody>
      </p:sp>
    </p:spTree>
    <p:extLst>
      <p:ext uri="{BB962C8B-B14F-4D97-AF65-F5344CB8AC3E}">
        <p14:creationId xmlns:p14="http://schemas.microsoft.com/office/powerpoint/2010/main" val="418181291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sz="4400" b="1" dirty="0" smtClean="0"/>
              <a:t>Can Effective Indigenous Self-Determination be Achieved Within the Nation State?</a:t>
            </a:r>
            <a:br>
              <a:rPr lang="en-AU" sz="4400" b="1" dirty="0" smtClean="0"/>
            </a:br>
            <a:r>
              <a:rPr lang="en-AU" sz="4400" b="1" dirty="0"/>
              <a:t/>
            </a:r>
            <a:br>
              <a:rPr lang="en-AU" sz="4400" b="1" dirty="0"/>
            </a:br>
            <a:r>
              <a:rPr lang="en-AU" sz="3100" b="1" dirty="0" smtClean="0">
                <a:solidFill>
                  <a:schemeClr val="accent3">
                    <a:lumMod val="60000"/>
                    <a:lumOff val="40000"/>
                  </a:schemeClr>
                </a:solidFill>
              </a:rPr>
              <a:t>Dr Michael Davis</a:t>
            </a:r>
            <a:br>
              <a:rPr lang="en-AU" sz="3100" b="1" dirty="0" smtClean="0">
                <a:solidFill>
                  <a:schemeClr val="accent3">
                    <a:lumMod val="60000"/>
                    <a:lumOff val="40000"/>
                  </a:schemeClr>
                </a:solidFill>
              </a:rPr>
            </a:br>
            <a:r>
              <a:rPr lang="en-AU" sz="3100" b="1" dirty="0" smtClean="0">
                <a:solidFill>
                  <a:schemeClr val="accent3">
                    <a:lumMod val="60000"/>
                    <a:lumOff val="40000"/>
                  </a:schemeClr>
                </a:solidFill>
              </a:rPr>
              <a:t>University of Technology Sydney</a:t>
            </a:r>
            <a:br>
              <a:rPr lang="en-AU" sz="3100" b="1" dirty="0" smtClean="0">
                <a:solidFill>
                  <a:schemeClr val="accent3">
                    <a:lumMod val="60000"/>
                    <a:lumOff val="40000"/>
                  </a:schemeClr>
                </a:solidFill>
              </a:rPr>
            </a:br>
            <a:r>
              <a:rPr lang="en-AU" sz="3100" b="1" dirty="0" smtClean="0">
                <a:solidFill>
                  <a:schemeClr val="accent3">
                    <a:lumMod val="60000"/>
                    <a:lumOff val="40000"/>
                  </a:schemeClr>
                </a:solidFill>
              </a:rPr>
              <a:t>Presentation to Indigenous Knowledge Forum 2019</a:t>
            </a:r>
            <a:endParaRPr lang="en-AU" sz="3100" b="1" dirty="0">
              <a:solidFill>
                <a:schemeClr val="accent3">
                  <a:lumMod val="60000"/>
                  <a:lumOff val="40000"/>
                </a:schemeClr>
              </a:solidFill>
            </a:endParaRPr>
          </a:p>
        </p:txBody>
      </p:sp>
      <p:sp>
        <p:nvSpPr>
          <p:cNvPr id="3" name="Subtitle 2"/>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623400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87462"/>
          </a:xfrm>
        </p:spPr>
        <p:txBody>
          <a:bodyPr/>
          <a:lstStyle/>
          <a:p>
            <a:r>
              <a:rPr lang="en-AU" dirty="0" smtClean="0"/>
              <a:t>Competent Authorities</a:t>
            </a:r>
            <a:endParaRPr lang="en-AU" dirty="0"/>
          </a:p>
        </p:txBody>
      </p:sp>
      <p:sp>
        <p:nvSpPr>
          <p:cNvPr id="3" name="Content Placeholder 2"/>
          <p:cNvSpPr>
            <a:spLocks noGrp="1"/>
          </p:cNvSpPr>
          <p:nvPr>
            <p:ph idx="1"/>
          </p:nvPr>
        </p:nvSpPr>
        <p:spPr>
          <a:xfrm>
            <a:off x="1104293" y="1607148"/>
            <a:ext cx="8946541" cy="4690782"/>
          </a:xfrm>
        </p:spPr>
        <p:txBody>
          <a:bodyPr>
            <a:noAutofit/>
          </a:bodyPr>
          <a:lstStyle/>
          <a:p>
            <a:r>
              <a:rPr lang="en-AU" sz="2800" dirty="0"/>
              <a:t>The role of these bodies is to control, regulate, and make decisions in regard to what may be termed ‘biocultural rights’ – rights over natural and genetic resources and knowledge associated with these</a:t>
            </a:r>
            <a:r>
              <a:rPr lang="en-AU" sz="2800" dirty="0" smtClean="0"/>
              <a:t>.</a:t>
            </a:r>
          </a:p>
          <a:p>
            <a:r>
              <a:rPr lang="en-AU" sz="2800" dirty="0" smtClean="0"/>
              <a:t>Competent Authorities can be at different levels: national, regional, local</a:t>
            </a:r>
          </a:p>
          <a:p>
            <a:r>
              <a:rPr lang="en-AU" sz="2800" dirty="0" smtClean="0"/>
              <a:t>At the regional and local levels Competent Authorities should be organisations that are self-determining Indigenous entities</a:t>
            </a:r>
            <a:endParaRPr lang="en-AU" sz="2800" dirty="0"/>
          </a:p>
        </p:txBody>
      </p:sp>
    </p:spTree>
    <p:extLst>
      <p:ext uri="{BB962C8B-B14F-4D97-AF65-F5344CB8AC3E}">
        <p14:creationId xmlns:p14="http://schemas.microsoft.com/office/powerpoint/2010/main" val="906823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Australian Developments</a:t>
            </a:r>
            <a:endParaRPr lang="en-AU" dirty="0"/>
          </a:p>
        </p:txBody>
      </p:sp>
      <p:sp>
        <p:nvSpPr>
          <p:cNvPr id="3" name="Content Placeholder 2"/>
          <p:cNvSpPr>
            <a:spLocks noGrp="1"/>
          </p:cNvSpPr>
          <p:nvPr>
            <p:ph idx="1"/>
          </p:nvPr>
        </p:nvSpPr>
        <p:spPr/>
        <p:txBody>
          <a:bodyPr/>
          <a:lstStyle/>
          <a:p>
            <a:r>
              <a:rPr lang="en-AU" sz="2800" dirty="0" smtClean="0"/>
              <a:t>Aboriginal and Torres Strait Islander Commission (ATSIC), 1989-2004</a:t>
            </a:r>
          </a:p>
          <a:p>
            <a:r>
              <a:rPr lang="en-AU" sz="2800" dirty="0" smtClean="0"/>
              <a:t>Other proposals:</a:t>
            </a:r>
          </a:p>
          <a:p>
            <a:pPr lvl="1"/>
            <a:r>
              <a:rPr lang="en-AU" sz="2800" dirty="0" smtClean="0"/>
              <a:t>1981 ‘Aboriginal Folklore’ legislation</a:t>
            </a:r>
          </a:p>
          <a:p>
            <a:pPr lvl="1"/>
            <a:r>
              <a:rPr lang="en-AU" sz="2800" dirty="0" smtClean="0"/>
              <a:t>1969 ‘Traditional </a:t>
            </a:r>
            <a:r>
              <a:rPr lang="en-AU" sz="2800" dirty="0"/>
              <a:t>Aboriginal Properties’ legislation</a:t>
            </a:r>
            <a:endParaRPr lang="en-AU" sz="2800" dirty="0" smtClean="0"/>
          </a:p>
          <a:p>
            <a:endParaRPr lang="en-AU" dirty="0"/>
          </a:p>
        </p:txBody>
      </p:sp>
    </p:spTree>
    <p:extLst>
      <p:ext uri="{BB962C8B-B14F-4D97-AF65-F5344CB8AC3E}">
        <p14:creationId xmlns:p14="http://schemas.microsoft.com/office/powerpoint/2010/main" val="2752146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Aboriginal and Torres Strait Islander Commission (ATSIC) – 1989-2004</a:t>
            </a:r>
            <a:endParaRPr lang="en-AU" dirty="0"/>
          </a:p>
        </p:txBody>
      </p:sp>
      <p:sp>
        <p:nvSpPr>
          <p:cNvPr id="3" name="Content Placeholder 2"/>
          <p:cNvSpPr>
            <a:spLocks noGrp="1"/>
          </p:cNvSpPr>
          <p:nvPr>
            <p:ph idx="1"/>
          </p:nvPr>
        </p:nvSpPr>
        <p:spPr>
          <a:xfrm>
            <a:off x="1103312" y="1853248"/>
            <a:ext cx="8946541" cy="4395151"/>
          </a:xfrm>
        </p:spPr>
        <p:txBody>
          <a:bodyPr>
            <a:normAutofit fontScale="92500" lnSpcReduction="10000"/>
          </a:bodyPr>
          <a:lstStyle/>
          <a:p>
            <a:r>
              <a:rPr lang="en-AU" dirty="0" smtClean="0"/>
              <a:t>Established under the </a:t>
            </a:r>
            <a:r>
              <a:rPr lang="en-AU" i="1" dirty="0" smtClean="0"/>
              <a:t>Aboriginal and Torres Strait Islander Commissio</a:t>
            </a:r>
            <a:r>
              <a:rPr lang="en-AU" i="1" dirty="0" smtClean="0"/>
              <a:t>n Act 1989</a:t>
            </a:r>
          </a:p>
          <a:p>
            <a:r>
              <a:rPr lang="en-AU" dirty="0" smtClean="0"/>
              <a:t>Viewed as a vehicle for Indigenous self determination</a:t>
            </a:r>
          </a:p>
          <a:p>
            <a:r>
              <a:rPr lang="en-AU" dirty="0" smtClean="0"/>
              <a:t>A statutory authority with both executive and administrative arms</a:t>
            </a:r>
          </a:p>
          <a:p>
            <a:r>
              <a:rPr lang="en-AU" dirty="0" smtClean="0"/>
              <a:t>Regional offices throughout the country</a:t>
            </a:r>
            <a:endParaRPr lang="en-AU" dirty="0" smtClean="0"/>
          </a:p>
          <a:p>
            <a:r>
              <a:rPr lang="en-AU" dirty="0" smtClean="0"/>
              <a:t>Aboriginal and Torres Strait Islander people elected by local and regional levels to sit as members of the Board</a:t>
            </a:r>
          </a:p>
          <a:p>
            <a:r>
              <a:rPr lang="en-AU" dirty="0" smtClean="0"/>
              <a:t>ATSIC Board of Commissioners provided policy and program advice to the government</a:t>
            </a:r>
          </a:p>
          <a:p>
            <a:r>
              <a:rPr lang="en-AU" dirty="0" smtClean="0"/>
              <a:t>Included policy and advice on Indigenous knowledge, biodiversity, and intellectual and cultural property</a:t>
            </a:r>
          </a:p>
          <a:p>
            <a:r>
              <a:rPr lang="en-AU" dirty="0" smtClean="0"/>
              <a:t>Advocated ‘sui generis’ legislation, unsuccessfully</a:t>
            </a:r>
            <a:endParaRPr lang="en-AU" dirty="0"/>
          </a:p>
        </p:txBody>
      </p:sp>
    </p:spTree>
    <p:extLst>
      <p:ext uri="{BB962C8B-B14F-4D97-AF65-F5344CB8AC3E}">
        <p14:creationId xmlns:p14="http://schemas.microsoft.com/office/powerpoint/2010/main" val="396552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Proposed ‘Traditional Aboriginal Properties’ Legislation</a:t>
            </a:r>
          </a:p>
        </p:txBody>
      </p:sp>
      <p:sp>
        <p:nvSpPr>
          <p:cNvPr id="3" name="Content Placeholder 2"/>
          <p:cNvSpPr>
            <a:spLocks noGrp="1"/>
          </p:cNvSpPr>
          <p:nvPr>
            <p:ph idx="1"/>
          </p:nvPr>
        </p:nvSpPr>
        <p:spPr/>
        <p:txBody>
          <a:bodyPr>
            <a:normAutofit fontScale="92500"/>
          </a:bodyPr>
          <a:lstStyle/>
          <a:p>
            <a:r>
              <a:rPr lang="en-AU" sz="2800" dirty="0" smtClean="0"/>
              <a:t>Proposed in 1969 by advocates in Aboriginal affairs and their supporters, to provide legislative protection for ‘Aboriginal Property’</a:t>
            </a:r>
          </a:p>
          <a:p>
            <a:r>
              <a:rPr lang="en-AU" sz="2800" dirty="0" smtClean="0"/>
              <a:t>‘Aboriginal Property’ included art, ritual, ceremony, dance, recordings of these, designs, and land</a:t>
            </a:r>
          </a:p>
          <a:p>
            <a:r>
              <a:rPr lang="en-AU" sz="2800" dirty="0" smtClean="0"/>
              <a:t>Identified such ‘Aboriginal Property’ as of significance to ‘a tribal group or groups of Aboriginal Australians’</a:t>
            </a:r>
          </a:p>
          <a:p>
            <a:r>
              <a:rPr lang="en-AU" sz="2800" dirty="0" smtClean="0"/>
              <a:t>Did not proceed into law</a:t>
            </a:r>
          </a:p>
          <a:p>
            <a:endParaRPr lang="en-AU" dirty="0" smtClean="0"/>
          </a:p>
          <a:p>
            <a:endParaRPr lang="en-AU" dirty="0"/>
          </a:p>
        </p:txBody>
      </p:sp>
    </p:spTree>
    <p:extLst>
      <p:ext uri="{BB962C8B-B14F-4D97-AF65-F5344CB8AC3E}">
        <p14:creationId xmlns:p14="http://schemas.microsoft.com/office/powerpoint/2010/main" val="3578010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Proposed ‘Aboriginal Folklore Act’</a:t>
            </a:r>
          </a:p>
        </p:txBody>
      </p:sp>
      <p:sp>
        <p:nvSpPr>
          <p:cNvPr id="3" name="Content Placeholder 2"/>
          <p:cNvSpPr>
            <a:spLocks noGrp="1"/>
          </p:cNvSpPr>
          <p:nvPr>
            <p:ph idx="1"/>
          </p:nvPr>
        </p:nvSpPr>
        <p:spPr>
          <a:xfrm>
            <a:off x="1103312" y="1771650"/>
            <a:ext cx="8946541" cy="4476749"/>
          </a:xfrm>
        </p:spPr>
        <p:txBody>
          <a:bodyPr>
            <a:normAutofit fontScale="77500" lnSpcReduction="20000"/>
          </a:bodyPr>
          <a:lstStyle/>
          <a:p>
            <a:r>
              <a:rPr lang="en-AU" sz="2800" dirty="0" smtClean="0"/>
              <a:t>Proposed in 1981 by the Aboriginal Arts Board of the Australia Council</a:t>
            </a:r>
          </a:p>
          <a:p>
            <a:r>
              <a:rPr lang="en-AU" sz="2800" dirty="0" smtClean="0"/>
              <a:t>Resulted from comprehensive inquiry and report on ‘Aboriginal Folklore’</a:t>
            </a:r>
          </a:p>
          <a:p>
            <a:r>
              <a:rPr lang="en-AU" sz="2800" dirty="0" smtClean="0"/>
              <a:t>Recognised the problematic nature of the term ‘folklore’, but saw it as an inclusive category for ‘Aboriginal arts’ as ‘tightly integrated within the totality of Aboriginal culture’</a:t>
            </a:r>
          </a:p>
          <a:p>
            <a:r>
              <a:rPr lang="en-AU" sz="2800" dirty="0" smtClean="0"/>
              <a:t>Did not include traditional knowledge and biodiversity in the definition of ‘folklore’</a:t>
            </a:r>
          </a:p>
          <a:p>
            <a:r>
              <a:rPr lang="en-AU" sz="2800" dirty="0" smtClean="0"/>
              <a:t>Proposed a tribunal like mechanism for deciding on uses of Aboriginal folklore</a:t>
            </a:r>
          </a:p>
          <a:p>
            <a:r>
              <a:rPr lang="en-AU" sz="2800" dirty="0" smtClean="0"/>
              <a:t>A useful attempt to devise an approach for decision making over the wider use of ‘folklore’</a:t>
            </a:r>
          </a:p>
          <a:p>
            <a:endParaRPr lang="en-AU" dirty="0" smtClean="0"/>
          </a:p>
        </p:txBody>
      </p:sp>
    </p:spTree>
    <p:extLst>
      <p:ext uri="{BB962C8B-B14F-4D97-AF65-F5344CB8AC3E}">
        <p14:creationId xmlns:p14="http://schemas.microsoft.com/office/powerpoint/2010/main" val="101027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Indigenous Biocultural Rights</a:t>
            </a:r>
            <a:endParaRPr lang="en-AU" dirty="0"/>
          </a:p>
        </p:txBody>
      </p:sp>
      <p:sp>
        <p:nvSpPr>
          <p:cNvPr id="3" name="Content Placeholder 2"/>
          <p:cNvSpPr>
            <a:spLocks noGrp="1"/>
          </p:cNvSpPr>
          <p:nvPr>
            <p:ph idx="1"/>
          </p:nvPr>
        </p:nvSpPr>
        <p:spPr>
          <a:xfrm>
            <a:off x="1103312" y="1680210"/>
            <a:ext cx="8946541" cy="4568189"/>
          </a:xfrm>
        </p:spPr>
        <p:txBody>
          <a:bodyPr>
            <a:normAutofit fontScale="47500" lnSpcReduction="20000"/>
          </a:bodyPr>
          <a:lstStyle/>
          <a:p>
            <a:r>
              <a:rPr lang="en-AU" sz="4500" dirty="0" smtClean="0"/>
              <a:t>Provide for stewardship by Indigenous </a:t>
            </a:r>
            <a:r>
              <a:rPr lang="en-AU" sz="4500" dirty="0" smtClean="0"/>
              <a:t>communities</a:t>
            </a:r>
          </a:p>
          <a:p>
            <a:r>
              <a:rPr lang="en-AU" sz="4500" dirty="0"/>
              <a:t>Biocultural rights are </a:t>
            </a:r>
            <a:endParaRPr lang="en-AU" sz="4500" dirty="0" smtClean="0"/>
          </a:p>
          <a:p>
            <a:pPr lvl="1"/>
            <a:r>
              <a:rPr lang="en-AU" sz="4500" dirty="0" smtClean="0"/>
              <a:t>“</a:t>
            </a:r>
            <a:r>
              <a:rPr lang="en-AU" sz="4500" dirty="0"/>
              <a:t>all the rights required to secure a stewardship role of communities over their lands and waters</a:t>
            </a:r>
            <a:r>
              <a:rPr lang="en-AU" sz="4500" dirty="0" smtClean="0"/>
              <a:t>” (</a:t>
            </a:r>
            <a:r>
              <a:rPr lang="en-AU" sz="4500" dirty="0" err="1" smtClean="0"/>
              <a:t>Bavikatte</a:t>
            </a:r>
            <a:r>
              <a:rPr lang="en-AU" sz="4500" dirty="0" smtClean="0"/>
              <a:t> 2014: 16)</a:t>
            </a:r>
          </a:p>
          <a:p>
            <a:pPr lvl="1"/>
            <a:r>
              <a:rPr lang="en-AU" sz="4500" dirty="0" smtClean="0"/>
              <a:t>Identified as an emerging discourse of rights in the CBD and Nagoya Protocol</a:t>
            </a:r>
            <a:endParaRPr lang="en-AU" sz="4500" dirty="0" smtClean="0"/>
          </a:p>
          <a:p>
            <a:r>
              <a:rPr lang="en-AU" sz="4500" dirty="0" smtClean="0"/>
              <a:t>“biocultural </a:t>
            </a:r>
            <a:r>
              <a:rPr lang="en-AU" sz="4500" dirty="0"/>
              <a:t>approaches to environmental governance and conservation </a:t>
            </a:r>
            <a:r>
              <a:rPr lang="en-AU" sz="4500" dirty="0" smtClean="0"/>
              <a:t>…. bottom-up </a:t>
            </a:r>
            <a:r>
              <a:rPr lang="en-AU" sz="4500" dirty="0"/>
              <a:t>interactional approaches are built through the recognition that there is an inextricable link between traditional knowledge, the cultural and linguistic systems they are embedded in, and conservation of biodiversity in situ, which requires governance models to conserve all the interconnected parts of people in ecosystems</a:t>
            </a:r>
            <a:r>
              <a:rPr lang="en-AU" sz="4500" dirty="0" smtClean="0"/>
              <a:t>.” (Apgar 2017: 6)</a:t>
            </a:r>
          </a:p>
          <a:p>
            <a:endParaRPr lang="en-AU" dirty="0" smtClean="0"/>
          </a:p>
          <a:p>
            <a:pPr marL="0" indent="0">
              <a:buNone/>
            </a:pPr>
            <a:endParaRPr lang="en-AU" dirty="0" smtClean="0"/>
          </a:p>
          <a:p>
            <a:endParaRPr lang="en-AU" dirty="0"/>
          </a:p>
          <a:p>
            <a:endParaRPr lang="en-AU" dirty="0"/>
          </a:p>
        </p:txBody>
      </p:sp>
    </p:spTree>
    <p:extLst>
      <p:ext uri="{BB962C8B-B14F-4D97-AF65-F5344CB8AC3E}">
        <p14:creationId xmlns:p14="http://schemas.microsoft.com/office/powerpoint/2010/main" val="1485804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Towards a Possible Future….</a:t>
            </a:r>
            <a:endParaRPr lang="en-AU" dirty="0"/>
          </a:p>
        </p:txBody>
      </p:sp>
      <p:sp>
        <p:nvSpPr>
          <p:cNvPr id="3" name="Content Placeholder 2"/>
          <p:cNvSpPr>
            <a:spLocks noGrp="1"/>
          </p:cNvSpPr>
          <p:nvPr>
            <p:ph idx="1"/>
          </p:nvPr>
        </p:nvSpPr>
        <p:spPr>
          <a:xfrm>
            <a:off x="1103312" y="1737361"/>
            <a:ext cx="8946541" cy="4057650"/>
          </a:xfrm>
        </p:spPr>
        <p:txBody>
          <a:bodyPr>
            <a:noAutofit/>
          </a:bodyPr>
          <a:lstStyle/>
          <a:p>
            <a:r>
              <a:rPr lang="en-AU" sz="2800" dirty="0" smtClean="0"/>
              <a:t>Recognition of Indigenous biocultural rights and Indigenous governance</a:t>
            </a:r>
          </a:p>
          <a:p>
            <a:r>
              <a:rPr lang="en-AU" sz="2800" dirty="0" smtClean="0"/>
              <a:t>Steps towards developing a ‘new’ language, discourse, and environmental philosophy for realising effective Indigenous self determination </a:t>
            </a:r>
          </a:p>
          <a:p>
            <a:r>
              <a:rPr lang="en-AU" sz="2800" dirty="0" smtClean="0"/>
              <a:t>Provide the conceptual foundations for designing organisations such as Indigenous competent authorities for control over decision-making in regard to traditional knowledge and associated biological and genetic resources.</a:t>
            </a:r>
            <a:endParaRPr lang="en-AU" sz="2800" dirty="0"/>
          </a:p>
        </p:txBody>
      </p:sp>
    </p:spTree>
    <p:extLst>
      <p:ext uri="{BB962C8B-B14F-4D97-AF65-F5344CB8AC3E}">
        <p14:creationId xmlns:p14="http://schemas.microsoft.com/office/powerpoint/2010/main" val="22401262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402</TotalTime>
  <Words>561</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Can Effective Indigenous Self-Determination be Achieved Within the Nation State?  Dr Michael Davis University of Technology Sydney Presentation to Indigenous Knowledge Forum 2019</vt:lpstr>
      <vt:lpstr>Competent Authorities</vt:lpstr>
      <vt:lpstr>Australian Developments</vt:lpstr>
      <vt:lpstr>Aboriginal and Torres Strait Islander Commission (ATSIC) – 1989-2004</vt:lpstr>
      <vt:lpstr>Proposed ‘Traditional Aboriginal Properties’ Legislation</vt:lpstr>
      <vt:lpstr>Proposed ‘Aboriginal Folklore Act’</vt:lpstr>
      <vt:lpstr>Indigenous Biocultural Rights</vt:lpstr>
      <vt:lpstr>Towards a Possible Future….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Effective Indigenous Self-Determination be Achieved Within the Nation State?</dc:title>
  <dc:creator>Michael Davis</dc:creator>
  <cp:lastModifiedBy>Michael Davis</cp:lastModifiedBy>
  <cp:revision>11</cp:revision>
  <dcterms:created xsi:type="dcterms:W3CDTF">2019-06-06T06:38:34Z</dcterms:created>
  <dcterms:modified xsi:type="dcterms:W3CDTF">2019-06-10T07:03:58Z</dcterms:modified>
</cp:coreProperties>
</file>