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9" r:id="rId4"/>
    <p:sldId id="280" r:id="rId5"/>
    <p:sldId id="281" r:id="rId6"/>
    <p:sldId id="312" r:id="rId7"/>
    <p:sldId id="313" r:id="rId8"/>
    <p:sldId id="258" r:id="rId9"/>
    <p:sldId id="282" r:id="rId10"/>
    <p:sldId id="285" r:id="rId11"/>
    <p:sldId id="259" r:id="rId12"/>
    <p:sldId id="283" r:id="rId13"/>
    <p:sldId id="287" r:id="rId14"/>
    <p:sldId id="260" r:id="rId15"/>
    <p:sldId id="315" r:id="rId16"/>
    <p:sldId id="261" r:id="rId17"/>
    <p:sldId id="311" r:id="rId18"/>
    <p:sldId id="262" r:id="rId19"/>
    <p:sldId id="314" r:id="rId20"/>
    <p:sldId id="263" r:id="rId21"/>
    <p:sldId id="264" r:id="rId22"/>
    <p:sldId id="298" r:id="rId23"/>
    <p:sldId id="299" r:id="rId24"/>
    <p:sldId id="300" r:id="rId25"/>
    <p:sldId id="301" r:id="rId26"/>
    <p:sldId id="268" r:id="rId27"/>
    <p:sldId id="269" r:id="rId28"/>
    <p:sldId id="303" r:id="rId29"/>
    <p:sldId id="270" r:id="rId30"/>
    <p:sldId id="306" r:id="rId31"/>
    <p:sldId id="271" r:id="rId32"/>
    <p:sldId id="309" r:id="rId33"/>
    <p:sldId id="272" r:id="rId34"/>
    <p:sldId id="273" r:id="rId35"/>
    <p:sldId id="274" r:id="rId36"/>
    <p:sldId id="275" r:id="rId37"/>
    <p:sldId id="276" r:id="rId38"/>
    <p:sldId id="27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67" d="100"/>
          <a:sy n="67" d="100"/>
        </p:scale>
        <p:origin x="13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smtClean="0"/>
              <a:t>Fare clic per modificare lo stile del titolo</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smtClean="0"/>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6/3/2019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6/3/2019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9796027F-7875-4030-9381-8BD8C4F21935}" type="datetimeFigureOut">
              <a:rPr lang="en-US" dirty="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Date Placeholder 4"/>
          <p:cNvSpPr>
            <a:spLocks noGrp="1"/>
          </p:cNvSpPr>
          <p:nvPr>
            <p:ph type="dt" sz="half" idx="10"/>
          </p:nvPr>
        </p:nvSpPr>
        <p:spPr/>
        <p:txBody>
          <a:bodyPr/>
          <a:lstStyle/>
          <a:p>
            <a:fld id="{4509A250-FF31-4206-8172-F9D3106AACB1}" type="datetimeFigureOut">
              <a:rPr lang="en-US" dirty="0"/>
              <a:t>6/3/2019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dirty="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6/3/2019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US" sz="6000" dirty="0"/>
              <a:t>Protection of intangible cultural heritage in </a:t>
            </a:r>
            <a:r>
              <a:rPr lang="en-US" sz="6000" dirty="0" smtClean="0"/>
              <a:t>Sicily</a:t>
            </a:r>
            <a:br>
              <a:rPr lang="en-US" sz="6000" dirty="0" smtClean="0"/>
            </a:br>
            <a:endParaRPr lang="it-IT" sz="6000" dirty="0"/>
          </a:p>
        </p:txBody>
      </p:sp>
      <p:sp>
        <p:nvSpPr>
          <p:cNvPr id="3" name="Sottotitolo 2"/>
          <p:cNvSpPr>
            <a:spLocks noGrp="1"/>
          </p:cNvSpPr>
          <p:nvPr>
            <p:ph type="subTitle" idx="1"/>
          </p:nvPr>
        </p:nvSpPr>
        <p:spPr/>
        <p:txBody>
          <a:bodyPr>
            <a:normAutofit fontScale="92500" lnSpcReduction="10000"/>
          </a:bodyPr>
          <a:lstStyle/>
          <a:p>
            <a:r>
              <a:rPr lang="it-IT" sz="2600" dirty="0" smtClean="0"/>
              <a:t>Giacomo Pace Gravina</a:t>
            </a:r>
          </a:p>
          <a:p>
            <a:r>
              <a:rPr lang="it-IT" sz="2400" i="1" dirty="0" err="1" smtClean="0"/>
              <a:t>University</a:t>
            </a:r>
            <a:r>
              <a:rPr lang="it-IT" sz="2400" i="1" dirty="0" smtClean="0"/>
              <a:t> OF </a:t>
            </a:r>
            <a:r>
              <a:rPr lang="it-IT" sz="2400" i="1" dirty="0" err="1" smtClean="0"/>
              <a:t>messina</a:t>
            </a:r>
            <a:r>
              <a:rPr lang="it-IT" sz="2400" i="1" dirty="0" smtClean="0"/>
              <a:t>, </a:t>
            </a:r>
            <a:r>
              <a:rPr lang="it-IT" sz="2400" i="1" dirty="0" err="1" smtClean="0"/>
              <a:t>italy</a:t>
            </a:r>
            <a:endParaRPr lang="it-IT" sz="2400" i="1" dirty="0"/>
          </a:p>
        </p:txBody>
      </p:sp>
    </p:spTree>
    <p:extLst>
      <p:ext uri="{BB962C8B-B14F-4D97-AF65-F5344CB8AC3E}">
        <p14:creationId xmlns:p14="http://schemas.microsoft.com/office/powerpoint/2010/main" val="427362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184494"/>
            <a:ext cx="9404723" cy="1400530"/>
          </a:xfrm>
        </p:spPr>
        <p:txBody>
          <a:bodyPr/>
          <a:lstStyle/>
          <a:p>
            <a:r>
              <a:rPr lang="it-IT" dirty="0"/>
              <a:t>the </a:t>
            </a:r>
            <a:r>
              <a:rPr lang="it-IT" dirty="0" err="1"/>
              <a:t>Byzantine</a:t>
            </a:r>
            <a:r>
              <a:rPr lang="it-IT" dirty="0"/>
              <a:t> </a:t>
            </a:r>
            <a:r>
              <a:rPr lang="it-IT" dirty="0" smtClean="0"/>
              <a:t>and  the </a:t>
            </a:r>
            <a:r>
              <a:rPr lang="it-IT" dirty="0" err="1" smtClean="0"/>
              <a:t>Arabs</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994487"/>
            <a:ext cx="5569586" cy="4680000"/>
          </a:xfrm>
        </p:spPr>
      </p:pic>
      <p:sp>
        <p:nvSpPr>
          <p:cNvPr id="3" name="CasellaDiTesto 2"/>
          <p:cNvSpPr txBox="1"/>
          <p:nvPr/>
        </p:nvSpPr>
        <p:spPr>
          <a:xfrm>
            <a:off x="1901952" y="5799760"/>
            <a:ext cx="3304110" cy="923330"/>
          </a:xfrm>
          <a:prstGeom prst="rect">
            <a:avLst/>
          </a:prstGeom>
          <a:noFill/>
        </p:spPr>
        <p:txBody>
          <a:bodyPr wrap="none" rtlCol="0">
            <a:spAutoFit/>
          </a:bodyPr>
          <a:lstStyle/>
          <a:p>
            <a:r>
              <a:rPr lang="it-IT" dirty="0" smtClean="0"/>
              <a:t>Monreale, </a:t>
            </a:r>
            <a:r>
              <a:rPr lang="it-IT" dirty="0" err="1" smtClean="0"/>
              <a:t>Cathedral</a:t>
            </a:r>
            <a:r>
              <a:rPr lang="it-IT" dirty="0" smtClean="0"/>
              <a:t>,</a:t>
            </a:r>
          </a:p>
          <a:p>
            <a:r>
              <a:rPr lang="it-IT" dirty="0" err="1" smtClean="0"/>
              <a:t>Mosaic</a:t>
            </a:r>
            <a:r>
              <a:rPr lang="it-IT" dirty="0" smtClean="0"/>
              <a:t> of </a:t>
            </a:r>
            <a:r>
              <a:rPr lang="it-IT" dirty="0" err="1" smtClean="0"/>
              <a:t>miraculous</a:t>
            </a:r>
            <a:r>
              <a:rPr lang="it-IT" dirty="0" smtClean="0"/>
              <a:t> </a:t>
            </a:r>
            <a:r>
              <a:rPr lang="it-IT" dirty="0" err="1" smtClean="0"/>
              <a:t>fishing</a:t>
            </a:r>
            <a:endParaRPr lang="it-IT" dirty="0" smtClean="0"/>
          </a:p>
          <a:p>
            <a:r>
              <a:rPr lang="it-IT" dirty="0" smtClean="0"/>
              <a:t>12th </a:t>
            </a:r>
            <a:r>
              <a:rPr lang="it-IT" dirty="0"/>
              <a:t>C</a:t>
            </a:r>
            <a:r>
              <a:rPr lang="it-IT" dirty="0" smtClean="0"/>
              <a:t>entury</a:t>
            </a:r>
            <a:endParaRPr lang="it-IT" dirty="0"/>
          </a:p>
        </p:txBody>
      </p:sp>
      <p:pic>
        <p:nvPicPr>
          <p:cNvPr id="5" name="Immagine 4"/>
          <p:cNvPicPr>
            <a:picLocks noChangeAspect="1"/>
          </p:cNvPicPr>
          <p:nvPr/>
        </p:nvPicPr>
        <p:blipFill>
          <a:blip r:embed="rId3"/>
          <a:stretch>
            <a:fillRect/>
          </a:stretch>
        </p:blipFill>
        <p:spPr>
          <a:xfrm>
            <a:off x="6976691" y="992353"/>
            <a:ext cx="4163929" cy="4682134"/>
          </a:xfrm>
          <a:prstGeom prst="rect">
            <a:avLst/>
          </a:prstGeom>
        </p:spPr>
      </p:pic>
      <p:pic>
        <p:nvPicPr>
          <p:cNvPr id="6" name="Immagine 5"/>
          <p:cNvPicPr>
            <a:picLocks noChangeAspect="1"/>
          </p:cNvPicPr>
          <p:nvPr/>
        </p:nvPicPr>
        <p:blipFill>
          <a:blip r:embed="rId4"/>
          <a:stretch>
            <a:fillRect/>
          </a:stretch>
        </p:blipFill>
        <p:spPr>
          <a:xfrm>
            <a:off x="7749394" y="5674487"/>
            <a:ext cx="4602879" cy="1048603"/>
          </a:xfrm>
          <a:prstGeom prst="rect">
            <a:avLst/>
          </a:prstGeom>
        </p:spPr>
      </p:pic>
    </p:spTree>
    <p:extLst>
      <p:ext uri="{BB962C8B-B14F-4D97-AF65-F5344CB8AC3E}">
        <p14:creationId xmlns:p14="http://schemas.microsoft.com/office/powerpoint/2010/main" val="1910793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a:t>
            </a:r>
            <a:r>
              <a:rPr lang="it-IT" dirty="0" err="1" smtClean="0"/>
              <a:t>Sicily</a:t>
            </a:r>
            <a:r>
              <a:rPr lang="it-IT" dirty="0" smtClean="0"/>
              <a:t> in Middle Age: the </a:t>
            </a:r>
            <a:r>
              <a:rPr lang="it-IT" dirty="0" err="1" smtClean="0"/>
              <a:t>Normans</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5259" y="1950784"/>
            <a:ext cx="7020000" cy="4680000"/>
          </a:xfrm>
        </p:spPr>
      </p:pic>
      <p:sp>
        <p:nvSpPr>
          <p:cNvPr id="3" name="CasellaDiTesto 2"/>
          <p:cNvSpPr txBox="1"/>
          <p:nvPr/>
        </p:nvSpPr>
        <p:spPr>
          <a:xfrm>
            <a:off x="8765033" y="2696972"/>
            <a:ext cx="2283968" cy="1200329"/>
          </a:xfrm>
          <a:prstGeom prst="rect">
            <a:avLst/>
          </a:prstGeom>
          <a:noFill/>
        </p:spPr>
        <p:txBody>
          <a:bodyPr wrap="square" rtlCol="0">
            <a:spAutoFit/>
          </a:bodyPr>
          <a:lstStyle/>
          <a:p>
            <a:r>
              <a:rPr lang="it-IT" dirty="0" smtClean="0"/>
              <a:t>Church of San Giovanni degli Eremiti, Palermo, 12th </a:t>
            </a:r>
            <a:r>
              <a:rPr lang="it-IT" dirty="0"/>
              <a:t>C</a:t>
            </a:r>
            <a:r>
              <a:rPr lang="it-IT" dirty="0" smtClean="0"/>
              <a:t>entury</a:t>
            </a:r>
            <a:endParaRPr lang="it-IT" dirty="0"/>
          </a:p>
        </p:txBody>
      </p:sp>
    </p:spTree>
    <p:extLst>
      <p:ext uri="{BB962C8B-B14F-4D97-AF65-F5344CB8AC3E}">
        <p14:creationId xmlns:p14="http://schemas.microsoft.com/office/powerpoint/2010/main" val="3303879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Swabians</a:t>
            </a:r>
            <a:r>
              <a:rPr lang="it-IT" dirty="0" smtClean="0"/>
              <a:t> and the </a:t>
            </a:r>
            <a:r>
              <a:rPr lang="it-IT" dirty="0" err="1" smtClean="0"/>
              <a:t>Angevins</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367" y="1946949"/>
            <a:ext cx="5400000" cy="3600000"/>
          </a:xfrm>
        </p:spPr>
      </p:pic>
      <p:sp>
        <p:nvSpPr>
          <p:cNvPr id="3" name="CasellaDiTesto 2"/>
          <p:cNvSpPr txBox="1"/>
          <p:nvPr/>
        </p:nvSpPr>
        <p:spPr>
          <a:xfrm>
            <a:off x="780288" y="5905538"/>
            <a:ext cx="5401056" cy="369332"/>
          </a:xfrm>
          <a:prstGeom prst="rect">
            <a:avLst/>
          </a:prstGeom>
          <a:noFill/>
        </p:spPr>
        <p:txBody>
          <a:bodyPr wrap="square" rtlCol="0">
            <a:spAutoFit/>
          </a:bodyPr>
          <a:lstStyle/>
          <a:p>
            <a:r>
              <a:rPr lang="it-IT" dirty="0" smtClean="0"/>
              <a:t>Catania, Ursino Castle,13th </a:t>
            </a:r>
            <a:r>
              <a:rPr lang="it-IT" dirty="0"/>
              <a:t>C</a:t>
            </a:r>
            <a:r>
              <a:rPr lang="it-IT" dirty="0" smtClean="0"/>
              <a:t>entury</a:t>
            </a:r>
            <a:endParaRPr lang="it-IT" dirty="0"/>
          </a:p>
        </p:txBody>
      </p:sp>
      <p:pic>
        <p:nvPicPr>
          <p:cNvPr id="5" name="Immagine 4"/>
          <p:cNvPicPr>
            <a:picLocks noChangeAspect="1"/>
          </p:cNvPicPr>
          <p:nvPr/>
        </p:nvPicPr>
        <p:blipFill>
          <a:blip r:embed="rId3"/>
          <a:stretch>
            <a:fillRect/>
          </a:stretch>
        </p:blipFill>
        <p:spPr>
          <a:xfrm>
            <a:off x="6540929" y="1946949"/>
            <a:ext cx="4870312" cy="3600000"/>
          </a:xfrm>
          <a:prstGeom prst="rect">
            <a:avLst/>
          </a:prstGeom>
        </p:spPr>
      </p:pic>
      <p:pic>
        <p:nvPicPr>
          <p:cNvPr id="6" name="Immagine 5"/>
          <p:cNvPicPr>
            <a:picLocks noChangeAspect="1"/>
          </p:cNvPicPr>
          <p:nvPr/>
        </p:nvPicPr>
        <p:blipFill>
          <a:blip r:embed="rId4"/>
          <a:stretch>
            <a:fillRect/>
          </a:stretch>
        </p:blipFill>
        <p:spPr>
          <a:xfrm>
            <a:off x="7348194" y="5769256"/>
            <a:ext cx="2993395" cy="1231499"/>
          </a:xfrm>
          <a:prstGeom prst="rect">
            <a:avLst/>
          </a:prstGeom>
        </p:spPr>
      </p:pic>
    </p:spTree>
    <p:extLst>
      <p:ext uri="{BB962C8B-B14F-4D97-AF65-F5344CB8AC3E}">
        <p14:creationId xmlns:p14="http://schemas.microsoft.com/office/powerpoint/2010/main" val="3238023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20381" y="811607"/>
            <a:ext cx="6110915" cy="1400530"/>
          </a:xfrm>
        </p:spPr>
        <p:txBody>
          <a:bodyPr/>
          <a:lstStyle/>
          <a:p>
            <a:r>
              <a:rPr lang="it-IT" dirty="0"/>
              <a:t>T</a:t>
            </a:r>
            <a:r>
              <a:rPr lang="it-IT" dirty="0" smtClean="0"/>
              <a:t>he </a:t>
            </a:r>
            <a:r>
              <a:rPr lang="it-IT" dirty="0" err="1" smtClean="0"/>
              <a:t>Sicily</a:t>
            </a:r>
            <a:r>
              <a:rPr lang="it-IT" dirty="0" smtClean="0"/>
              <a:t> of 15th Century</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282" y="811607"/>
            <a:ext cx="3788437" cy="5400000"/>
          </a:xfrm>
        </p:spPr>
      </p:pic>
      <p:sp>
        <p:nvSpPr>
          <p:cNvPr id="3" name="CasellaDiTesto 2"/>
          <p:cNvSpPr txBox="1"/>
          <p:nvPr/>
        </p:nvSpPr>
        <p:spPr>
          <a:xfrm>
            <a:off x="5290312" y="3815588"/>
            <a:ext cx="5126724" cy="369332"/>
          </a:xfrm>
          <a:prstGeom prst="rect">
            <a:avLst/>
          </a:prstGeom>
          <a:noFill/>
        </p:spPr>
        <p:txBody>
          <a:bodyPr wrap="none" rtlCol="0">
            <a:spAutoFit/>
          </a:bodyPr>
          <a:lstStyle/>
          <a:p>
            <a:r>
              <a:rPr lang="it-IT" dirty="0" smtClean="0"/>
              <a:t>F. Laurana</a:t>
            </a:r>
            <a:r>
              <a:rPr lang="it-IT" i="1" dirty="0" smtClean="0"/>
              <a:t>, The Queen Eleonora of Aragona</a:t>
            </a:r>
            <a:endParaRPr lang="it-IT" i="1" dirty="0"/>
          </a:p>
        </p:txBody>
      </p:sp>
    </p:spTree>
    <p:extLst>
      <p:ext uri="{BB962C8B-B14F-4D97-AF65-F5344CB8AC3E}">
        <p14:creationId xmlns:p14="http://schemas.microsoft.com/office/powerpoint/2010/main" val="2421342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the Spanish </a:t>
            </a:r>
            <a:r>
              <a:rPr lang="en-US" dirty="0" smtClean="0"/>
              <a:t>age and the Baroque</a:t>
            </a:r>
            <a:endParaRPr lang="it-IT" dirty="0"/>
          </a:p>
        </p:txBody>
      </p:sp>
      <p:pic>
        <p:nvPicPr>
          <p:cNvPr id="6" name="Segnaposto contenuto 5"/>
          <p:cNvPicPr>
            <a:picLocks noGrp="1" noChangeAspect="1"/>
          </p:cNvPicPr>
          <p:nvPr>
            <p:ph idx="1"/>
          </p:nvPr>
        </p:nvPicPr>
        <p:blipFill>
          <a:blip r:embed="rId2"/>
          <a:stretch>
            <a:fillRect/>
          </a:stretch>
        </p:blipFill>
        <p:spPr>
          <a:xfrm>
            <a:off x="2649522" y="1625918"/>
            <a:ext cx="6293643" cy="4195762"/>
          </a:xfrm>
          <a:prstGeom prst="rect">
            <a:avLst/>
          </a:prstGeom>
        </p:spPr>
      </p:pic>
      <p:pic>
        <p:nvPicPr>
          <p:cNvPr id="7" name="Immagine 6"/>
          <p:cNvPicPr>
            <a:picLocks noChangeAspect="1"/>
          </p:cNvPicPr>
          <p:nvPr/>
        </p:nvPicPr>
        <p:blipFill>
          <a:blip r:embed="rId3"/>
          <a:stretch>
            <a:fillRect/>
          </a:stretch>
        </p:blipFill>
        <p:spPr>
          <a:xfrm>
            <a:off x="2892317" y="5998442"/>
            <a:ext cx="5407621" cy="493819"/>
          </a:xfrm>
          <a:prstGeom prst="rect">
            <a:avLst/>
          </a:prstGeom>
        </p:spPr>
      </p:pic>
    </p:spTree>
    <p:extLst>
      <p:ext uri="{BB962C8B-B14F-4D97-AF65-F5344CB8AC3E}">
        <p14:creationId xmlns:p14="http://schemas.microsoft.com/office/powerpoint/2010/main" val="236209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intangible</a:t>
            </a:r>
            <a:r>
              <a:rPr lang="it-IT" dirty="0" smtClean="0"/>
              <a:t> Heritage</a:t>
            </a:r>
            <a:endParaRPr lang="it-IT" dirty="0"/>
          </a:p>
        </p:txBody>
      </p:sp>
      <p:sp>
        <p:nvSpPr>
          <p:cNvPr id="3" name="Segnaposto contenuto 2"/>
          <p:cNvSpPr>
            <a:spLocks noGrp="1"/>
          </p:cNvSpPr>
          <p:nvPr>
            <p:ph idx="1"/>
          </p:nvPr>
        </p:nvSpPr>
        <p:spPr>
          <a:xfrm>
            <a:off x="297401" y="1853248"/>
            <a:ext cx="4907344" cy="4195481"/>
          </a:xfrm>
        </p:spPr>
        <p:txBody>
          <a:bodyPr/>
          <a:lstStyle/>
          <a:p>
            <a:r>
              <a:rPr lang="en-US" dirty="0"/>
              <a:t>this stratification of civilizations, as well as many important monuments, has also generated an intangible heritage, </a:t>
            </a:r>
            <a:r>
              <a:rPr lang="en-US" dirty="0" smtClean="0"/>
              <a:t>made </a:t>
            </a:r>
            <a:r>
              <a:rPr lang="en-US" dirty="0"/>
              <a:t>of social practices, civil and religious festivals, traditional cuisine, popular music, </a:t>
            </a:r>
            <a:r>
              <a:rPr lang="en-US" dirty="0" smtClean="0"/>
              <a:t>and so on.</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72" y="1853248"/>
            <a:ext cx="6084507" cy="4320000"/>
          </a:xfrm>
          <a:prstGeom prst="rect">
            <a:avLst/>
          </a:prstGeom>
        </p:spPr>
      </p:pic>
    </p:spTree>
    <p:extLst>
      <p:ext uri="{BB962C8B-B14F-4D97-AF65-F5344CB8AC3E}">
        <p14:creationId xmlns:p14="http://schemas.microsoft.com/office/powerpoint/2010/main" val="664365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2800" i="1" dirty="0"/>
              <a:t>Convention for Safeguarding of the Intangible Cultural Heritage</a:t>
            </a:r>
            <a:r>
              <a:rPr lang="en-US" sz="2800" dirty="0"/>
              <a:t>, approved by UNESCO on 17 October </a:t>
            </a:r>
            <a:r>
              <a:rPr lang="en-US" sz="2800" dirty="0" smtClean="0"/>
              <a:t>2003</a:t>
            </a:r>
            <a:endParaRPr lang="it-IT" dirty="0"/>
          </a:p>
        </p:txBody>
      </p:sp>
      <p:sp>
        <p:nvSpPr>
          <p:cNvPr id="3" name="Segnaposto contenuto 2"/>
          <p:cNvSpPr>
            <a:spLocks noGrp="1"/>
          </p:cNvSpPr>
          <p:nvPr>
            <p:ph idx="1"/>
          </p:nvPr>
        </p:nvSpPr>
        <p:spPr>
          <a:xfrm>
            <a:off x="247974" y="1853248"/>
            <a:ext cx="6859962" cy="4693856"/>
          </a:xfrm>
        </p:spPr>
        <p:txBody>
          <a:bodyPr>
            <a:normAutofit fontScale="92500" lnSpcReduction="20000"/>
          </a:bodyPr>
          <a:lstStyle/>
          <a:p>
            <a:endParaRPr lang="it-IT" dirty="0" smtClean="0"/>
          </a:p>
          <a:p>
            <a:pPr algn="just"/>
            <a:r>
              <a:rPr lang="en-US" dirty="0" smtClean="0"/>
              <a:t>“Intangible </a:t>
            </a:r>
            <a:r>
              <a:rPr lang="en-US" dirty="0"/>
              <a:t>Cultural Heritage means the practices, representations, expressions, knowledge, and skills – as well as the instruments, objects, artifacts and cultural spaces associated therewith – that communities, groups and, in some cases, individuals recognize as part of their cultural heritage. This intangible cultural heritage, transmitted from generation to generation, is constantly recreated by communities and groups in response to their environment, their interaction with nature and their history, and provides them with a sense of identity and continuity, thus promoting respect for cultural diversity and human creativity. For the purposes of this Convention, consideration will be given solely to such intangible cultural heritage as is compatible with existing international human rights instruments, as well as with the requirements of mutual respect among communities, groups and individuals, and of sustainable </a:t>
            </a:r>
            <a:r>
              <a:rPr lang="en-US" dirty="0" smtClean="0"/>
              <a:t>development”.</a:t>
            </a:r>
            <a:endParaRPr lang="it-IT" dirty="0"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691" y="2343873"/>
            <a:ext cx="4547369" cy="2880000"/>
          </a:xfrm>
          <a:prstGeom prst="rect">
            <a:avLst/>
          </a:prstGeom>
        </p:spPr>
      </p:pic>
      <p:sp>
        <p:nvSpPr>
          <p:cNvPr id="5" name="CasellaDiTesto 4"/>
          <p:cNvSpPr txBox="1"/>
          <p:nvPr/>
        </p:nvSpPr>
        <p:spPr>
          <a:xfrm>
            <a:off x="8830728" y="5714498"/>
            <a:ext cx="2050561" cy="369332"/>
          </a:xfrm>
          <a:prstGeom prst="rect">
            <a:avLst/>
          </a:prstGeom>
          <a:noFill/>
        </p:spPr>
        <p:txBody>
          <a:bodyPr wrap="none" rtlCol="0">
            <a:spAutoFit/>
          </a:bodyPr>
          <a:lstStyle/>
          <a:p>
            <a:r>
              <a:rPr lang="it-IT" dirty="0" smtClean="0"/>
              <a:t>«Carretti siciliani»</a:t>
            </a:r>
            <a:endParaRPr lang="it-IT" dirty="0"/>
          </a:p>
        </p:txBody>
      </p:sp>
    </p:spTree>
    <p:extLst>
      <p:ext uri="{BB962C8B-B14F-4D97-AF65-F5344CB8AC3E}">
        <p14:creationId xmlns:p14="http://schemas.microsoft.com/office/powerpoint/2010/main" val="3326339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2800" dirty="0"/>
              <a:t>The Faro Convention or the Council of Europe Framework Convention on the Value of Cultural Heritage for </a:t>
            </a:r>
            <a:r>
              <a:rPr lang="en-US" sz="2800" dirty="0" smtClean="0"/>
              <a:t>Society, 2005 </a:t>
            </a:r>
            <a:endParaRPr lang="it-IT" sz="2800" dirty="0"/>
          </a:p>
        </p:txBody>
      </p:sp>
      <p:sp>
        <p:nvSpPr>
          <p:cNvPr id="3" name="Segnaposto contenuto 2"/>
          <p:cNvSpPr>
            <a:spLocks noGrp="1"/>
          </p:cNvSpPr>
          <p:nvPr>
            <p:ph idx="1"/>
          </p:nvPr>
        </p:nvSpPr>
        <p:spPr>
          <a:xfrm>
            <a:off x="646111" y="2052918"/>
            <a:ext cx="10863137" cy="4195481"/>
          </a:xfrm>
        </p:spPr>
        <p:txBody>
          <a:bodyPr>
            <a:normAutofit/>
          </a:bodyPr>
          <a:lstStyle/>
          <a:p>
            <a:pPr marL="0" indent="0">
              <a:buNone/>
            </a:pPr>
            <a:r>
              <a:rPr lang="en-US" sz="2200" dirty="0"/>
              <a:t>The Faro Convention establishes rights and responsibilities to and for cultural heritage, explicitly in the context of Article 27 of the United Nations Declaration of Human Rights which guarantees the right "freely to participate in the cultural life of the </a:t>
            </a:r>
            <a:r>
              <a:rPr lang="en-US" sz="2200" dirty="0" smtClean="0"/>
              <a:t>community“.</a:t>
            </a:r>
            <a:endParaRPr lang="en-US" sz="2200" dirty="0"/>
          </a:p>
          <a:p>
            <a:pPr marL="0" indent="0">
              <a:buNone/>
            </a:pPr>
            <a:r>
              <a:rPr lang="en-US" sz="2200" dirty="0"/>
              <a:t>Article 1 </a:t>
            </a:r>
            <a:r>
              <a:rPr lang="en-US" sz="2200" dirty="0" smtClean="0"/>
              <a:t>states </a:t>
            </a:r>
            <a:r>
              <a:rPr lang="en-US" sz="2200" dirty="0"/>
              <a:t>that "rights relating to cultural heritage are inherent in the right to participate in cultural life</a:t>
            </a:r>
            <a:r>
              <a:rPr lang="en-US" sz="2200" dirty="0" smtClean="0"/>
              <a:t>.“</a:t>
            </a:r>
          </a:p>
          <a:p>
            <a:pPr marL="0" indent="0">
              <a:buNone/>
            </a:pPr>
            <a:r>
              <a:rPr lang="en-US" sz="2200" dirty="0" smtClean="0"/>
              <a:t>Article </a:t>
            </a:r>
            <a:r>
              <a:rPr lang="en-US" sz="2200" dirty="0"/>
              <a:t>4 states that "everyone</a:t>
            </a:r>
            <a:r>
              <a:rPr lang="en-US" sz="2200" dirty="0" smtClean="0"/>
              <a:t>... has </a:t>
            </a:r>
            <a:r>
              <a:rPr lang="en-US" sz="2200" dirty="0"/>
              <a:t>the right to benefit from the cultural heritage and to contribute towards its enrichment</a:t>
            </a:r>
            <a:r>
              <a:rPr lang="en-US" sz="2200" dirty="0" smtClean="0"/>
              <a:t>."</a:t>
            </a:r>
            <a:endParaRPr lang="en-US" sz="2200" dirty="0"/>
          </a:p>
          <a:p>
            <a:pPr marL="0" indent="0">
              <a:buNone/>
            </a:pPr>
            <a:r>
              <a:rPr lang="en-US" sz="2200" dirty="0"/>
              <a:t>The convention also focuses on promoting sustainability, access and the use of digital technology in the context of cultural heritage.</a:t>
            </a:r>
            <a:endParaRPr lang="it-IT" sz="2200" dirty="0"/>
          </a:p>
        </p:txBody>
      </p:sp>
    </p:spTree>
    <p:extLst>
      <p:ext uri="{BB962C8B-B14F-4D97-AF65-F5344CB8AC3E}">
        <p14:creationId xmlns:p14="http://schemas.microsoft.com/office/powerpoint/2010/main" val="3836972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1377" y="282030"/>
            <a:ext cx="6705599" cy="1400530"/>
          </a:xfrm>
        </p:spPr>
        <p:txBody>
          <a:bodyPr/>
          <a:lstStyle/>
          <a:p>
            <a:r>
              <a:rPr lang="en-US" sz="2800" dirty="0" smtClean="0"/>
              <a:t>In Sicily: 2005, institution of </a:t>
            </a:r>
            <a:r>
              <a:rPr lang="en-US" sz="2800" dirty="0"/>
              <a:t>the Register of Intangible Heritage and </a:t>
            </a:r>
            <a:r>
              <a:rPr lang="en-US" sz="2800" dirty="0" smtClean="0"/>
              <a:t>of the </a:t>
            </a:r>
            <a:r>
              <a:rPr lang="en-US" sz="2800" dirty="0"/>
              <a:t>Regional Program of Intangible Heritage, renewed in 2014</a:t>
            </a:r>
            <a:endParaRPr lang="it-IT" sz="2800" dirty="0"/>
          </a:p>
        </p:txBody>
      </p:sp>
      <p:sp>
        <p:nvSpPr>
          <p:cNvPr id="3" name="Segnaposto contenuto 2"/>
          <p:cNvSpPr>
            <a:spLocks noGrp="1"/>
          </p:cNvSpPr>
          <p:nvPr>
            <p:ph idx="1"/>
          </p:nvPr>
        </p:nvSpPr>
        <p:spPr>
          <a:xfrm>
            <a:off x="341377" y="2816352"/>
            <a:ext cx="7205471" cy="3468623"/>
          </a:xfrm>
        </p:spPr>
        <p:txBody>
          <a:bodyPr>
            <a:noAutofit/>
          </a:bodyPr>
          <a:lstStyle/>
          <a:p>
            <a:r>
              <a:rPr lang="en-US" dirty="0"/>
              <a:t>Implementation of the 2003 UNESCO Convention</a:t>
            </a:r>
          </a:p>
          <a:p>
            <a:r>
              <a:rPr lang="en-US" dirty="0" smtClean="0"/>
              <a:t>To establish </a:t>
            </a:r>
            <a:r>
              <a:rPr lang="en-US" dirty="0"/>
              <a:t>the Register of Intangible Heritage of the Sicilian </a:t>
            </a:r>
            <a:r>
              <a:rPr lang="en-US" dirty="0" smtClean="0"/>
              <a:t>Region</a:t>
            </a:r>
          </a:p>
          <a:p>
            <a:endParaRPr lang="en-US" dirty="0"/>
          </a:p>
          <a:p>
            <a:endParaRPr lang="en-US" dirty="0" smtClean="0"/>
          </a:p>
          <a:p>
            <a:endParaRPr lang="en-US" dirty="0"/>
          </a:p>
          <a:p>
            <a:endParaRPr lang="en-US" dirty="0"/>
          </a:p>
          <a:p>
            <a:pPr marL="0" indent="0">
              <a:buNone/>
            </a:pPr>
            <a:r>
              <a:rPr lang="en-US" sz="1600" dirty="0" smtClean="0"/>
              <a:t>(Bread </a:t>
            </a:r>
            <a:r>
              <a:rPr lang="en-US" sz="1600" dirty="0"/>
              <a:t>Bows of San </a:t>
            </a:r>
            <a:r>
              <a:rPr lang="en-US" sz="1600" dirty="0" err="1"/>
              <a:t>Biagio</a:t>
            </a:r>
            <a:r>
              <a:rPr lang="en-US" sz="1600" dirty="0"/>
              <a:t> </a:t>
            </a:r>
            <a:r>
              <a:rPr lang="en-US" sz="1600" dirty="0" err="1" smtClean="0"/>
              <a:t>Platani</a:t>
            </a:r>
            <a:r>
              <a:rPr lang="en-US" sz="1600" dirty="0" smtClean="0"/>
              <a:t>)</a:t>
            </a:r>
            <a:endParaRPr lang="it-IT" sz="16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848" y="435525"/>
            <a:ext cx="4080000" cy="6120000"/>
          </a:xfrm>
          <a:prstGeom prst="rect">
            <a:avLst/>
          </a:prstGeom>
        </p:spPr>
      </p:pic>
    </p:spTree>
    <p:extLst>
      <p:ext uri="{BB962C8B-B14F-4D97-AF65-F5344CB8AC3E}">
        <p14:creationId xmlns:p14="http://schemas.microsoft.com/office/powerpoint/2010/main" val="2691001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Divided into 6 books:</a:t>
            </a:r>
            <a:br>
              <a:rPr lang="en-US" dirty="0"/>
            </a:br>
            <a:endParaRPr lang="it-IT" dirty="0"/>
          </a:p>
        </p:txBody>
      </p:sp>
      <p:sp>
        <p:nvSpPr>
          <p:cNvPr id="3" name="Segnaposto contenuto 2"/>
          <p:cNvSpPr>
            <a:spLocks noGrp="1"/>
          </p:cNvSpPr>
          <p:nvPr>
            <p:ph idx="1"/>
          </p:nvPr>
        </p:nvSpPr>
        <p:spPr>
          <a:xfrm>
            <a:off x="438912" y="1576167"/>
            <a:ext cx="5766817" cy="4195481"/>
          </a:xfrm>
        </p:spPr>
        <p:txBody>
          <a:bodyPr/>
          <a:lstStyle/>
          <a:p>
            <a:r>
              <a:rPr lang="en-US" dirty="0" smtClean="0"/>
              <a:t>the </a:t>
            </a:r>
            <a:r>
              <a:rPr lang="en-US" dirty="0"/>
              <a:t>Book of Celebrations, Festivals and Ritual Practices</a:t>
            </a:r>
          </a:p>
          <a:p>
            <a:r>
              <a:rPr lang="en-US" dirty="0"/>
              <a:t>the Book of Crafts, Knowledge and Techniques</a:t>
            </a:r>
          </a:p>
          <a:p>
            <a:r>
              <a:rPr lang="en-US" dirty="0"/>
              <a:t>the Book of the Dialects, the Parlance and the Jargons</a:t>
            </a:r>
          </a:p>
          <a:p>
            <a:r>
              <a:rPr lang="en-US" dirty="0"/>
              <a:t>the Book of Expressive Practices and Oral Repertoires</a:t>
            </a:r>
          </a:p>
          <a:p>
            <a:r>
              <a:rPr lang="en-US" dirty="0"/>
              <a:t>the Book of Living Human Treasures</a:t>
            </a:r>
          </a:p>
          <a:p>
            <a:r>
              <a:rPr lang="en-US" dirty="0"/>
              <a:t>the Book of Symbolic Spaces</a:t>
            </a:r>
          </a:p>
          <a:p>
            <a:endParaRPr lang="it-IT" dirty="0"/>
          </a:p>
        </p:txBody>
      </p:sp>
      <p:pic>
        <p:nvPicPr>
          <p:cNvPr id="4" name="Immagine 3"/>
          <p:cNvPicPr>
            <a:picLocks noChangeAspect="1"/>
          </p:cNvPicPr>
          <p:nvPr/>
        </p:nvPicPr>
        <p:blipFill>
          <a:blip r:embed="rId2"/>
          <a:stretch>
            <a:fillRect/>
          </a:stretch>
        </p:blipFill>
        <p:spPr>
          <a:xfrm>
            <a:off x="6205729" y="1576167"/>
            <a:ext cx="5755123" cy="4322439"/>
          </a:xfrm>
          <a:prstGeom prst="rect">
            <a:avLst/>
          </a:prstGeom>
        </p:spPr>
      </p:pic>
      <p:pic>
        <p:nvPicPr>
          <p:cNvPr id="5" name="Immagine 4"/>
          <p:cNvPicPr>
            <a:picLocks noChangeAspect="1"/>
          </p:cNvPicPr>
          <p:nvPr/>
        </p:nvPicPr>
        <p:blipFill>
          <a:blip r:embed="rId3"/>
          <a:stretch>
            <a:fillRect/>
          </a:stretch>
        </p:blipFill>
        <p:spPr>
          <a:xfrm>
            <a:off x="7814936" y="5998441"/>
            <a:ext cx="3121423" cy="499915"/>
          </a:xfrm>
          <a:prstGeom prst="rect">
            <a:avLst/>
          </a:prstGeom>
        </p:spPr>
      </p:pic>
    </p:spTree>
    <p:extLst>
      <p:ext uri="{BB962C8B-B14F-4D97-AF65-F5344CB8AC3E}">
        <p14:creationId xmlns:p14="http://schemas.microsoft.com/office/powerpoint/2010/main" val="2022439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Sicily</a:t>
            </a:r>
            <a:r>
              <a:rPr lang="it-IT" dirty="0" smtClean="0"/>
              <a:t>, </a:t>
            </a:r>
            <a:r>
              <a:rPr lang="it-IT" dirty="0" err="1" smtClean="0"/>
              <a:t>Italy</a:t>
            </a:r>
            <a:r>
              <a:rPr lang="it-IT" dirty="0" smtClean="0"/>
              <a:t>, </a:t>
            </a:r>
            <a:r>
              <a:rPr lang="it-IT" dirty="0" err="1" smtClean="0"/>
              <a:t>Mediterranean</a:t>
            </a:r>
            <a:r>
              <a:rPr lang="it-IT" dirty="0" smtClean="0"/>
              <a:t> Sea</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4819" y="1671642"/>
            <a:ext cx="7556015" cy="4320000"/>
          </a:xfrm>
        </p:spPr>
      </p:pic>
    </p:spTree>
    <p:extLst>
      <p:ext uri="{BB962C8B-B14F-4D97-AF65-F5344CB8AC3E}">
        <p14:creationId xmlns:p14="http://schemas.microsoft.com/office/powerpoint/2010/main" val="212196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2800" dirty="0"/>
              <a:t>Regional Program of Intangible </a:t>
            </a:r>
            <a:r>
              <a:rPr lang="en-US" sz="2800" dirty="0" smtClean="0"/>
              <a:t>Heritage</a:t>
            </a:r>
            <a:br>
              <a:rPr lang="en-US" sz="2800" dirty="0" smtClean="0"/>
            </a:br>
            <a:r>
              <a:rPr lang="en-US" sz="2800" dirty="0" smtClean="0"/>
              <a:t>225 elements </a:t>
            </a:r>
            <a:r>
              <a:rPr lang="en-US" sz="2800" dirty="0"/>
              <a:t>have been registered since the establishment of the </a:t>
            </a:r>
            <a:r>
              <a:rPr lang="en-US" sz="2800" dirty="0" smtClean="0"/>
              <a:t>Register</a:t>
            </a:r>
            <a:endParaRPr lang="it-IT" sz="2800" dirty="0"/>
          </a:p>
        </p:txBody>
      </p:sp>
      <p:sp>
        <p:nvSpPr>
          <p:cNvPr id="3" name="Segnaposto contenuto 2"/>
          <p:cNvSpPr>
            <a:spLocks noGrp="1"/>
          </p:cNvSpPr>
          <p:nvPr>
            <p:ph idx="1"/>
          </p:nvPr>
        </p:nvSpPr>
        <p:spPr>
          <a:xfrm>
            <a:off x="457136" y="2094837"/>
            <a:ext cx="8946541" cy="4195481"/>
          </a:xfrm>
        </p:spPr>
        <p:txBody>
          <a:bodyPr/>
          <a:lstStyle/>
          <a:p>
            <a:endParaRPr lang="it-IT" dirty="0" smtClean="0"/>
          </a:p>
          <a:p>
            <a:endParaRPr lang="it-IT" dirty="0"/>
          </a:p>
          <a:p>
            <a:endParaRPr lang="it-IT" dirty="0" smtClean="0"/>
          </a:p>
          <a:p>
            <a:endParaRPr lang="it-IT" dirty="0"/>
          </a:p>
          <a:p>
            <a:endParaRPr lang="it-IT" dirty="0" smtClean="0"/>
          </a:p>
          <a:p>
            <a:endParaRPr lang="it-IT" dirty="0"/>
          </a:p>
          <a:p>
            <a:r>
              <a:rPr lang="it-IT" dirty="0" smtClean="0"/>
              <a:t>Side part of «Carretto siciliano»</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406" y="1938592"/>
            <a:ext cx="6610350" cy="4762500"/>
          </a:xfrm>
          <a:prstGeom prst="rect">
            <a:avLst/>
          </a:prstGeom>
        </p:spPr>
      </p:pic>
    </p:spTree>
    <p:extLst>
      <p:ext uri="{BB962C8B-B14F-4D97-AF65-F5344CB8AC3E}">
        <p14:creationId xmlns:p14="http://schemas.microsoft.com/office/powerpoint/2010/main" val="82545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Book of Celebrations, Feasts and Ritual Practices</a:t>
            </a:r>
            <a:endParaRPr lang="it-IT" dirty="0"/>
          </a:p>
        </p:txBody>
      </p:sp>
      <p:sp>
        <p:nvSpPr>
          <p:cNvPr id="3" name="Segnaposto contenuto 2"/>
          <p:cNvSpPr>
            <a:spLocks noGrp="1"/>
          </p:cNvSpPr>
          <p:nvPr>
            <p:ph idx="1"/>
          </p:nvPr>
        </p:nvSpPr>
        <p:spPr>
          <a:xfrm>
            <a:off x="256033" y="2162646"/>
            <a:ext cx="4937760" cy="4195481"/>
          </a:xfrm>
        </p:spPr>
        <p:txBody>
          <a:bodyPr>
            <a:normAutofit/>
          </a:bodyPr>
          <a:lstStyle/>
          <a:p>
            <a:r>
              <a:rPr lang="en-US" sz="2200" dirty="0" smtClean="0"/>
              <a:t>Where to </a:t>
            </a:r>
            <a:r>
              <a:rPr lang="en-US" sz="2200" dirty="0"/>
              <a:t>inscribe the rites, ceremonies and popular manifestations associated with religiosity, productive cycles, entertainment and other moments that arise as historical-cultural traits characterizing the life of a </a:t>
            </a:r>
            <a:r>
              <a:rPr lang="en-US" sz="2200" dirty="0" smtClean="0"/>
              <a:t>community</a:t>
            </a:r>
            <a:endParaRPr lang="it-IT" sz="2200" dirty="0" smtClean="0"/>
          </a:p>
          <a:p>
            <a:pPr marL="0" indent="0">
              <a:buNone/>
            </a:pPr>
            <a:endParaRPr lang="it-IT" dirty="0"/>
          </a:p>
          <a:p>
            <a:r>
              <a:rPr lang="it-IT" dirty="0" smtClean="0"/>
              <a:t>(</a:t>
            </a:r>
            <a:r>
              <a:rPr lang="it-IT" dirty="0" err="1" smtClean="0"/>
              <a:t>Procession</a:t>
            </a:r>
            <a:r>
              <a:rPr lang="it-IT" dirty="0" smtClean="0"/>
              <a:t> </a:t>
            </a:r>
            <a:r>
              <a:rPr lang="it-IT" dirty="0"/>
              <a:t>of the Mysteries</a:t>
            </a:r>
            <a:r>
              <a:rPr lang="it-IT" dirty="0" smtClean="0"/>
              <a:t>, Caltanissetta)</a:t>
            </a:r>
            <a:endParaRPr lang="it-IT" dirty="0"/>
          </a:p>
        </p:txBody>
      </p:sp>
      <p:pic>
        <p:nvPicPr>
          <p:cNvPr id="4" name="Immagine 3"/>
          <p:cNvPicPr>
            <a:picLocks noChangeAspect="1"/>
          </p:cNvPicPr>
          <p:nvPr/>
        </p:nvPicPr>
        <p:blipFill>
          <a:blip r:embed="rId2"/>
          <a:stretch>
            <a:fillRect/>
          </a:stretch>
        </p:blipFill>
        <p:spPr>
          <a:xfrm>
            <a:off x="5348472" y="2070792"/>
            <a:ext cx="6383065" cy="4023709"/>
          </a:xfrm>
          <a:prstGeom prst="rect">
            <a:avLst/>
          </a:prstGeom>
        </p:spPr>
      </p:pic>
    </p:spTree>
    <p:extLst>
      <p:ext uri="{BB962C8B-B14F-4D97-AF65-F5344CB8AC3E}">
        <p14:creationId xmlns:p14="http://schemas.microsoft.com/office/powerpoint/2010/main" val="322822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452717"/>
            <a:ext cx="11033825" cy="2156371"/>
          </a:xfrm>
        </p:spPr>
        <p:txBody>
          <a:bodyPr/>
          <a:lstStyle/>
          <a:p>
            <a:r>
              <a:rPr lang="it-IT" dirty="0"/>
              <a:t>Book of </a:t>
            </a:r>
            <a:r>
              <a:rPr lang="it-IT" dirty="0" err="1"/>
              <a:t>Trades</a:t>
            </a:r>
            <a:r>
              <a:rPr lang="it-IT" dirty="0"/>
              <a:t>, Knowledge and </a:t>
            </a:r>
            <a:r>
              <a:rPr lang="it-IT" dirty="0" err="1"/>
              <a:t>Techniques</a:t>
            </a:r>
            <a:r>
              <a:rPr lang="it-IT" dirty="0" smtClean="0"/>
              <a:t/>
            </a:r>
            <a:br>
              <a:rPr lang="it-IT" dirty="0" smtClean="0"/>
            </a:br>
            <a:r>
              <a:rPr lang="it-IT" dirty="0"/>
              <a:t/>
            </a:r>
            <a:br>
              <a:rPr lang="it-IT" dirty="0"/>
            </a:br>
            <a:r>
              <a:rPr lang="it-IT" dirty="0" smtClean="0"/>
              <a:t/>
            </a:r>
            <a:br>
              <a:rPr lang="it-IT" dirty="0" smtClean="0"/>
            </a:br>
            <a:endParaRPr lang="it-IT" sz="32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7172" y="1865274"/>
            <a:ext cx="5715000" cy="4124325"/>
          </a:xfrm>
        </p:spPr>
      </p:pic>
      <p:sp>
        <p:nvSpPr>
          <p:cNvPr id="3" name="CasellaDiTesto 2"/>
          <p:cNvSpPr txBox="1"/>
          <p:nvPr/>
        </p:nvSpPr>
        <p:spPr>
          <a:xfrm>
            <a:off x="182880" y="2113280"/>
            <a:ext cx="4986528" cy="4154984"/>
          </a:xfrm>
          <a:prstGeom prst="rect">
            <a:avLst/>
          </a:prstGeom>
          <a:noFill/>
        </p:spPr>
        <p:txBody>
          <a:bodyPr wrap="square" rtlCol="0">
            <a:spAutoFit/>
          </a:bodyPr>
          <a:lstStyle/>
          <a:p>
            <a:r>
              <a:rPr lang="en-US" sz="2400" dirty="0"/>
              <a:t>Where to register the </a:t>
            </a:r>
            <a:r>
              <a:rPr lang="en-US" sz="2400" dirty="0" err="1"/>
              <a:t>ergological</a:t>
            </a:r>
            <a:r>
              <a:rPr lang="en-US" sz="2400" dirty="0"/>
              <a:t> practices related to the history and traditions of the communities and the knowledge related to the management of the territory and the representation of natural and cosmic cycles</a:t>
            </a:r>
          </a:p>
          <a:p>
            <a:endParaRPr lang="en-US" sz="2400" dirty="0"/>
          </a:p>
          <a:p>
            <a:r>
              <a:rPr lang="en-US" sz="2200" dirty="0" smtClean="0"/>
              <a:t>(Traditional </a:t>
            </a:r>
            <a:r>
              <a:rPr lang="en-US" sz="2200" dirty="0"/>
              <a:t>costumes of </a:t>
            </a:r>
            <a:r>
              <a:rPr lang="en-US" sz="2200" dirty="0" err="1"/>
              <a:t>Piana</a:t>
            </a:r>
            <a:r>
              <a:rPr lang="en-US" sz="2200" dirty="0"/>
              <a:t> </a:t>
            </a:r>
            <a:r>
              <a:rPr lang="en-US" sz="2200" dirty="0" err="1"/>
              <a:t>degli</a:t>
            </a:r>
            <a:r>
              <a:rPr lang="en-US" sz="2200" dirty="0"/>
              <a:t> </a:t>
            </a:r>
            <a:r>
              <a:rPr lang="en-US" sz="2200" dirty="0" err="1" smtClean="0"/>
              <a:t>Albanesi</a:t>
            </a:r>
            <a:r>
              <a:rPr lang="en-US" sz="2200" dirty="0" smtClean="0"/>
              <a:t>)</a:t>
            </a:r>
            <a:endParaRPr lang="it-IT" sz="2200" dirty="0"/>
          </a:p>
        </p:txBody>
      </p:sp>
    </p:spTree>
    <p:extLst>
      <p:ext uri="{BB962C8B-B14F-4D97-AF65-F5344CB8AC3E}">
        <p14:creationId xmlns:p14="http://schemas.microsoft.com/office/powerpoint/2010/main" val="3709673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452718"/>
            <a:ext cx="5227747" cy="1400530"/>
          </a:xfrm>
        </p:spPr>
        <p:txBody>
          <a:bodyPr/>
          <a:lstStyle/>
          <a:p>
            <a:r>
              <a:rPr lang="it-IT" sz="2800" dirty="0" err="1" smtClean="0"/>
              <a:t>Tradition</a:t>
            </a:r>
            <a:r>
              <a:rPr lang="it-IT" sz="2800" dirty="0" smtClean="0"/>
              <a:t> of small </a:t>
            </a:r>
            <a:r>
              <a:rPr lang="it-IT" sz="2800" dirty="0" err="1" smtClean="0"/>
              <a:t>clay</a:t>
            </a:r>
            <a:r>
              <a:rPr lang="it-IT" sz="2800" dirty="0" smtClean="0"/>
              <a:t> </a:t>
            </a:r>
            <a:r>
              <a:rPr lang="it-IT" sz="2800" dirty="0" err="1" smtClean="0"/>
              <a:t>statues</a:t>
            </a:r>
            <a:r>
              <a:rPr lang="it-IT" sz="2800" dirty="0" smtClean="0"/>
              <a:t> of Caltagirone</a:t>
            </a:r>
            <a:endParaRPr lang="it-IT"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8612" y="452718"/>
            <a:ext cx="4845340" cy="6120000"/>
          </a:xfrm>
        </p:spPr>
      </p:pic>
      <p:sp>
        <p:nvSpPr>
          <p:cNvPr id="3" name="CasellaDiTesto 2"/>
          <p:cNvSpPr txBox="1"/>
          <p:nvPr/>
        </p:nvSpPr>
        <p:spPr>
          <a:xfrm>
            <a:off x="487530" y="3595775"/>
            <a:ext cx="3572406" cy="923330"/>
          </a:xfrm>
          <a:prstGeom prst="rect">
            <a:avLst/>
          </a:prstGeom>
          <a:noFill/>
        </p:spPr>
        <p:txBody>
          <a:bodyPr wrap="square" rtlCol="0">
            <a:spAutoFit/>
          </a:bodyPr>
          <a:lstStyle/>
          <a:p>
            <a:r>
              <a:rPr lang="it-IT" dirty="0" smtClean="0"/>
              <a:t>Bongiovanni Vaccaro, The King Roger II of </a:t>
            </a:r>
            <a:r>
              <a:rPr lang="it-IT" dirty="0" err="1" smtClean="0"/>
              <a:t>Sicily</a:t>
            </a:r>
            <a:r>
              <a:rPr lang="it-IT" dirty="0" smtClean="0"/>
              <a:t>, 19th </a:t>
            </a:r>
            <a:r>
              <a:rPr lang="it-IT" dirty="0"/>
              <a:t>C</a:t>
            </a:r>
            <a:r>
              <a:rPr lang="it-IT" dirty="0" smtClean="0"/>
              <a:t>entury</a:t>
            </a:r>
            <a:endParaRPr lang="it-IT" dirty="0"/>
          </a:p>
        </p:txBody>
      </p:sp>
    </p:spTree>
    <p:extLst>
      <p:ext uri="{BB962C8B-B14F-4D97-AF65-F5344CB8AC3E}">
        <p14:creationId xmlns:p14="http://schemas.microsoft.com/office/powerpoint/2010/main" val="1377998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Traditional</a:t>
            </a:r>
            <a:r>
              <a:rPr lang="it-IT" dirty="0"/>
              <a:t> </a:t>
            </a:r>
            <a:r>
              <a:rPr lang="it-IT" dirty="0" err="1"/>
              <a:t>Sicilian</a:t>
            </a:r>
            <a:r>
              <a:rPr lang="it-IT" dirty="0"/>
              <a:t> </a:t>
            </a:r>
            <a:r>
              <a:rPr lang="it-IT" dirty="0" err="1" smtClean="0"/>
              <a:t>cookery</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7055" y="1516222"/>
            <a:ext cx="6191250" cy="4124325"/>
          </a:xfrm>
        </p:spPr>
      </p:pic>
      <p:sp>
        <p:nvSpPr>
          <p:cNvPr id="3" name="CasellaDiTesto 2"/>
          <p:cNvSpPr txBox="1"/>
          <p:nvPr/>
        </p:nvSpPr>
        <p:spPr>
          <a:xfrm>
            <a:off x="536448" y="5303520"/>
            <a:ext cx="4007828" cy="369332"/>
          </a:xfrm>
          <a:prstGeom prst="rect">
            <a:avLst/>
          </a:prstGeom>
          <a:noFill/>
        </p:spPr>
        <p:txBody>
          <a:bodyPr wrap="none" rtlCol="0">
            <a:spAutoFit/>
          </a:bodyPr>
          <a:lstStyle/>
          <a:p>
            <a:r>
              <a:rPr lang="it-IT" dirty="0" smtClean="0"/>
              <a:t>The «Cassata», </a:t>
            </a:r>
            <a:r>
              <a:rPr lang="it-IT" dirty="0" err="1"/>
              <a:t>typical</a:t>
            </a:r>
            <a:r>
              <a:rPr lang="it-IT" dirty="0"/>
              <a:t> </a:t>
            </a:r>
            <a:r>
              <a:rPr lang="it-IT" dirty="0" err="1"/>
              <a:t>easter</a:t>
            </a:r>
            <a:r>
              <a:rPr lang="it-IT" dirty="0"/>
              <a:t> </a:t>
            </a:r>
            <a:r>
              <a:rPr lang="it-IT" dirty="0" smtClean="0"/>
              <a:t>cake</a:t>
            </a:r>
            <a:endParaRPr lang="it-IT" dirty="0"/>
          </a:p>
        </p:txBody>
      </p:sp>
    </p:spTree>
    <p:extLst>
      <p:ext uri="{BB962C8B-B14F-4D97-AF65-F5344CB8AC3E}">
        <p14:creationId xmlns:p14="http://schemas.microsoft.com/office/powerpoint/2010/main" val="339035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«Cannoli»</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8624" y="1696177"/>
            <a:ext cx="7510413" cy="4195762"/>
          </a:xfrm>
        </p:spPr>
      </p:pic>
    </p:spTree>
    <p:extLst>
      <p:ext uri="{BB962C8B-B14F-4D97-AF65-F5344CB8AC3E}">
        <p14:creationId xmlns:p14="http://schemas.microsoft.com/office/powerpoint/2010/main" val="3668952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Book of Dialects and Jargons</a:t>
            </a:r>
            <a:endParaRPr lang="it-IT" dirty="0"/>
          </a:p>
        </p:txBody>
      </p:sp>
      <p:sp>
        <p:nvSpPr>
          <p:cNvPr id="3" name="Segnaposto contenuto 2"/>
          <p:cNvSpPr>
            <a:spLocks noGrp="1"/>
          </p:cNvSpPr>
          <p:nvPr>
            <p:ph idx="1"/>
          </p:nvPr>
        </p:nvSpPr>
        <p:spPr>
          <a:xfrm>
            <a:off x="414528" y="2052918"/>
            <a:ext cx="4486656" cy="4195481"/>
          </a:xfrm>
        </p:spPr>
        <p:txBody>
          <a:bodyPr>
            <a:normAutofit fontScale="92500" lnSpcReduction="10000"/>
          </a:bodyPr>
          <a:lstStyle/>
          <a:p>
            <a:r>
              <a:rPr lang="en-US" sz="2400" dirty="0"/>
              <a:t>Where to record those phenomena of linguistic communication that are the result of particular historical-cultural events or the expression of specific socio-cultural groups</a:t>
            </a:r>
          </a:p>
          <a:p>
            <a:endParaRPr lang="en-US" dirty="0" smtClean="0"/>
          </a:p>
          <a:p>
            <a:endParaRPr lang="en-US" dirty="0"/>
          </a:p>
          <a:p>
            <a:endParaRPr lang="en-US" dirty="0"/>
          </a:p>
          <a:p>
            <a:r>
              <a:rPr lang="en-US" dirty="0" smtClean="0"/>
              <a:t>(The </a:t>
            </a:r>
            <a:r>
              <a:rPr lang="en-US" dirty="0" err="1"/>
              <a:t>Arbereshe</a:t>
            </a:r>
            <a:r>
              <a:rPr lang="en-US" dirty="0"/>
              <a:t> </a:t>
            </a:r>
            <a:r>
              <a:rPr lang="en-US" dirty="0" smtClean="0"/>
              <a:t>language,</a:t>
            </a:r>
          </a:p>
          <a:p>
            <a:r>
              <a:rPr lang="en-US" dirty="0"/>
              <a:t>originally from Albania)</a:t>
            </a:r>
            <a:endParaRPr lang="it-IT" dirty="0"/>
          </a:p>
        </p:txBody>
      </p:sp>
      <p:pic>
        <p:nvPicPr>
          <p:cNvPr id="4" name="Immagine 3"/>
          <p:cNvPicPr>
            <a:picLocks noChangeAspect="1"/>
          </p:cNvPicPr>
          <p:nvPr/>
        </p:nvPicPr>
        <p:blipFill>
          <a:blip r:embed="rId2"/>
          <a:stretch>
            <a:fillRect/>
          </a:stretch>
        </p:blipFill>
        <p:spPr>
          <a:xfrm>
            <a:off x="5348472" y="1717209"/>
            <a:ext cx="6303810" cy="4194412"/>
          </a:xfrm>
          <a:prstGeom prst="rect">
            <a:avLst/>
          </a:prstGeom>
        </p:spPr>
      </p:pic>
    </p:spTree>
    <p:extLst>
      <p:ext uri="{BB962C8B-B14F-4D97-AF65-F5344CB8AC3E}">
        <p14:creationId xmlns:p14="http://schemas.microsoft.com/office/powerpoint/2010/main" val="1701702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Book of Expressive Practices and Oral Repertoires</a:t>
            </a:r>
            <a:endParaRPr lang="it-IT" dirty="0"/>
          </a:p>
        </p:txBody>
      </p:sp>
      <p:sp>
        <p:nvSpPr>
          <p:cNvPr id="3" name="Segnaposto contenuto 2"/>
          <p:cNvSpPr>
            <a:spLocks noGrp="1"/>
          </p:cNvSpPr>
          <p:nvPr>
            <p:ph idx="1"/>
          </p:nvPr>
        </p:nvSpPr>
        <p:spPr>
          <a:xfrm>
            <a:off x="438912" y="2535936"/>
            <a:ext cx="5059681" cy="3712463"/>
          </a:xfrm>
        </p:spPr>
        <p:txBody>
          <a:bodyPr>
            <a:normAutofit/>
          </a:bodyPr>
          <a:lstStyle/>
          <a:p>
            <a:pPr marL="0" indent="0">
              <a:buNone/>
            </a:pPr>
            <a:r>
              <a:rPr lang="en-US" sz="2400" dirty="0"/>
              <a:t>Where to enter the musical, dance, dramatic, verbal and playful traditions transmitted within historically stratified community processing </a:t>
            </a:r>
            <a:r>
              <a:rPr lang="en-US" sz="2400" dirty="0" smtClean="0"/>
              <a:t>dynamics</a:t>
            </a:r>
          </a:p>
          <a:p>
            <a:pPr marL="0" indent="0">
              <a:buNone/>
            </a:pPr>
            <a:endParaRPr lang="en-US" dirty="0"/>
          </a:p>
          <a:p>
            <a:pPr marL="0" indent="0">
              <a:buNone/>
            </a:pPr>
            <a:endParaRPr lang="en-US" dirty="0" smtClean="0"/>
          </a:p>
          <a:p>
            <a:pPr marL="0" indent="0">
              <a:buNone/>
            </a:pPr>
            <a:endParaRPr lang="en-US" dirty="0"/>
          </a:p>
          <a:p>
            <a:pPr marL="0" indent="0">
              <a:buNone/>
            </a:pPr>
            <a:r>
              <a:rPr lang="en-US" dirty="0"/>
              <a:t>The </a:t>
            </a:r>
            <a:r>
              <a:rPr lang="en-US" dirty="0" smtClean="0"/>
              <a:t>“</a:t>
            </a:r>
            <a:r>
              <a:rPr lang="en-US" dirty="0" err="1" smtClean="0"/>
              <a:t>Frottole”of</a:t>
            </a:r>
            <a:r>
              <a:rPr lang="en-US" dirty="0" smtClean="0"/>
              <a:t> </a:t>
            </a:r>
            <a:r>
              <a:rPr lang="en-US" dirty="0" err="1"/>
              <a:t>Isnello</a:t>
            </a:r>
            <a:endParaRPr lang="it-IT" dirty="0"/>
          </a:p>
        </p:txBody>
      </p:sp>
      <p:pic>
        <p:nvPicPr>
          <p:cNvPr id="4" name="Immagine 3"/>
          <p:cNvPicPr>
            <a:picLocks noChangeAspect="1"/>
          </p:cNvPicPr>
          <p:nvPr/>
        </p:nvPicPr>
        <p:blipFill>
          <a:blip r:embed="rId2"/>
          <a:stretch>
            <a:fillRect/>
          </a:stretch>
        </p:blipFill>
        <p:spPr>
          <a:xfrm>
            <a:off x="5665982" y="2084456"/>
            <a:ext cx="5761219" cy="4322439"/>
          </a:xfrm>
          <a:prstGeom prst="rect">
            <a:avLst/>
          </a:prstGeom>
        </p:spPr>
      </p:pic>
    </p:spTree>
    <p:extLst>
      <p:ext uri="{BB962C8B-B14F-4D97-AF65-F5344CB8AC3E}">
        <p14:creationId xmlns:p14="http://schemas.microsoft.com/office/powerpoint/2010/main" val="706451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887" y="3032310"/>
            <a:ext cx="3426017" cy="1400530"/>
          </a:xfrm>
        </p:spPr>
        <p:txBody>
          <a:bodyPr/>
          <a:lstStyle/>
          <a:p>
            <a:r>
              <a:rPr lang="it-IT" sz="2800" dirty="0" err="1"/>
              <a:t>Lamentation</a:t>
            </a:r>
            <a:r>
              <a:rPr lang="it-IT" sz="2800" dirty="0"/>
              <a:t> </a:t>
            </a:r>
            <a:r>
              <a:rPr lang="it-IT" sz="2800" dirty="0" smtClean="0"/>
              <a:t>of </a:t>
            </a:r>
            <a:r>
              <a:rPr lang="it-IT" sz="2800" dirty="0" err="1" smtClean="0"/>
              <a:t>Holy</a:t>
            </a:r>
            <a:r>
              <a:rPr lang="it-IT" sz="2800" dirty="0" smtClean="0"/>
              <a:t> </a:t>
            </a:r>
            <a:r>
              <a:rPr lang="it-IT" sz="2800" dirty="0"/>
              <a:t>Week, </a:t>
            </a:r>
            <a:r>
              <a:rPr lang="it-IT" sz="2800" dirty="0" smtClean="0"/>
              <a:t>Mussomeli</a:t>
            </a:r>
            <a:endParaRPr lang="it-IT"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0317" y="1425607"/>
            <a:ext cx="5337365" cy="4195762"/>
          </a:xfrm>
        </p:spPr>
      </p:pic>
    </p:spTree>
    <p:extLst>
      <p:ext uri="{BB962C8B-B14F-4D97-AF65-F5344CB8AC3E}">
        <p14:creationId xmlns:p14="http://schemas.microsoft.com/office/powerpoint/2010/main" val="1952478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Book of Living Human </a:t>
            </a:r>
            <a:r>
              <a:rPr lang="en-US" dirty="0" smtClean="0"/>
              <a:t>Treasures</a:t>
            </a:r>
            <a:endParaRPr lang="it-IT" dirty="0"/>
          </a:p>
        </p:txBody>
      </p:sp>
      <p:sp>
        <p:nvSpPr>
          <p:cNvPr id="3" name="Segnaposto contenuto 2"/>
          <p:cNvSpPr>
            <a:spLocks noGrp="1"/>
          </p:cNvSpPr>
          <p:nvPr>
            <p:ph idx="1"/>
          </p:nvPr>
        </p:nvSpPr>
        <p:spPr>
          <a:xfrm>
            <a:off x="377953" y="1626198"/>
            <a:ext cx="5705856" cy="4738026"/>
          </a:xfrm>
        </p:spPr>
        <p:txBody>
          <a:bodyPr>
            <a:normAutofit/>
          </a:bodyPr>
          <a:lstStyle/>
          <a:p>
            <a:endParaRPr lang="it-IT" dirty="0" smtClean="0"/>
          </a:p>
          <a:p>
            <a:r>
              <a:rPr lang="en-US" sz="2400" dirty="0" smtClean="0"/>
              <a:t>Where to </a:t>
            </a:r>
            <a:r>
              <a:rPr lang="en-US" sz="2400" dirty="0"/>
              <a:t>register those individuals, the collectivities, the groups that present themselves as sole holders or particularly qualified in technical, ritual-ceremonial, linguistic or expressive knowledge referable to historical-cultural processes of "long </a:t>
            </a:r>
            <a:r>
              <a:rPr lang="en-US" sz="2400" dirty="0" smtClean="0"/>
              <a:t>duration“</a:t>
            </a:r>
          </a:p>
          <a:p>
            <a:endParaRPr lang="en-US" dirty="0"/>
          </a:p>
          <a:p>
            <a:r>
              <a:rPr lang="en-US" dirty="0" smtClean="0"/>
              <a:t>(Domenico </a:t>
            </a:r>
            <a:r>
              <a:rPr lang="en-US" dirty="0"/>
              <a:t>Di </a:t>
            </a:r>
            <a:r>
              <a:rPr lang="en-US" dirty="0" smtClean="0"/>
              <a:t>Mauro, </a:t>
            </a:r>
            <a:r>
              <a:rPr lang="en-US" dirty="0"/>
              <a:t>Master </a:t>
            </a:r>
            <a:r>
              <a:rPr lang="en-US" dirty="0" smtClean="0"/>
              <a:t>carter)</a:t>
            </a:r>
            <a:endParaRPr lang="it-IT" dirty="0"/>
          </a:p>
        </p:txBody>
      </p:sp>
      <p:pic>
        <p:nvPicPr>
          <p:cNvPr id="4" name="Immagine 3"/>
          <p:cNvPicPr>
            <a:picLocks noChangeAspect="1"/>
          </p:cNvPicPr>
          <p:nvPr/>
        </p:nvPicPr>
        <p:blipFill>
          <a:blip r:embed="rId2"/>
          <a:stretch>
            <a:fillRect/>
          </a:stretch>
        </p:blipFill>
        <p:spPr>
          <a:xfrm>
            <a:off x="6232917" y="1853248"/>
            <a:ext cx="5602710" cy="4194412"/>
          </a:xfrm>
          <a:prstGeom prst="rect">
            <a:avLst/>
          </a:prstGeom>
        </p:spPr>
      </p:pic>
    </p:spTree>
    <p:extLst>
      <p:ext uri="{BB962C8B-B14F-4D97-AF65-F5344CB8AC3E}">
        <p14:creationId xmlns:p14="http://schemas.microsoft.com/office/powerpoint/2010/main" val="2793482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488" y="266738"/>
            <a:ext cx="8841966" cy="1400530"/>
          </a:xfrm>
        </p:spPr>
        <p:txBody>
          <a:bodyPr/>
          <a:lstStyle/>
          <a:p>
            <a:r>
              <a:rPr lang="it-IT" dirty="0" smtClean="0"/>
              <a:t>Cultural Heritage of </a:t>
            </a:r>
            <a:r>
              <a:rPr lang="it-IT" dirty="0" err="1" smtClean="0"/>
              <a:t>Sicily</a:t>
            </a:r>
            <a:r>
              <a:rPr lang="it-IT" dirty="0"/>
              <a:t>: an </a:t>
            </a:r>
            <a:r>
              <a:rPr lang="it-IT" dirty="0" err="1"/>
              <a:t>inexhaustible</a:t>
            </a:r>
            <a:r>
              <a:rPr lang="it-IT" dirty="0"/>
              <a:t> </a:t>
            </a:r>
            <a:r>
              <a:rPr lang="it-IT" dirty="0" smtClean="0"/>
              <a:t>Mine</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2512" y="1841986"/>
            <a:ext cx="5020602" cy="3960000"/>
          </a:xfrm>
        </p:spPr>
      </p:pic>
      <p:pic>
        <p:nvPicPr>
          <p:cNvPr id="3" name="Immagine 2"/>
          <p:cNvPicPr>
            <a:picLocks noChangeAspect="1"/>
          </p:cNvPicPr>
          <p:nvPr/>
        </p:nvPicPr>
        <p:blipFill>
          <a:blip r:embed="rId3"/>
          <a:stretch>
            <a:fillRect/>
          </a:stretch>
        </p:blipFill>
        <p:spPr>
          <a:xfrm>
            <a:off x="8127533" y="967003"/>
            <a:ext cx="3506880" cy="4680000"/>
          </a:xfrm>
          <a:prstGeom prst="rect">
            <a:avLst/>
          </a:prstGeom>
        </p:spPr>
      </p:pic>
      <p:sp>
        <p:nvSpPr>
          <p:cNvPr id="5" name="CasellaDiTesto 4"/>
          <p:cNvSpPr txBox="1"/>
          <p:nvPr/>
        </p:nvSpPr>
        <p:spPr>
          <a:xfrm>
            <a:off x="7640754" y="5977936"/>
            <a:ext cx="4544834" cy="369332"/>
          </a:xfrm>
          <a:prstGeom prst="rect">
            <a:avLst/>
          </a:prstGeom>
          <a:noFill/>
        </p:spPr>
        <p:txBody>
          <a:bodyPr wrap="none" rtlCol="0">
            <a:spAutoFit/>
          </a:bodyPr>
          <a:lstStyle/>
          <a:p>
            <a:r>
              <a:rPr lang="it-IT" dirty="0" smtClean="0"/>
              <a:t>The Young of </a:t>
            </a:r>
            <a:r>
              <a:rPr lang="it-IT" dirty="0" err="1" smtClean="0"/>
              <a:t>Mothya</a:t>
            </a:r>
            <a:r>
              <a:rPr lang="it-IT" dirty="0" smtClean="0"/>
              <a:t>, 5th Century b.C.</a:t>
            </a:r>
            <a:endParaRPr lang="it-IT" dirty="0"/>
          </a:p>
        </p:txBody>
      </p:sp>
      <p:sp>
        <p:nvSpPr>
          <p:cNvPr id="6" name="CasellaDiTesto 5"/>
          <p:cNvSpPr txBox="1"/>
          <p:nvPr/>
        </p:nvSpPr>
        <p:spPr>
          <a:xfrm>
            <a:off x="584781" y="5981792"/>
            <a:ext cx="6696064" cy="369332"/>
          </a:xfrm>
          <a:prstGeom prst="rect">
            <a:avLst/>
          </a:prstGeom>
          <a:noFill/>
        </p:spPr>
        <p:txBody>
          <a:bodyPr wrap="none" rtlCol="0">
            <a:spAutoFit/>
          </a:bodyPr>
          <a:lstStyle/>
          <a:p>
            <a:r>
              <a:rPr lang="it-IT" dirty="0" err="1" smtClean="0"/>
              <a:t>Mosaics</a:t>
            </a:r>
            <a:r>
              <a:rPr lang="it-IT" dirty="0" smtClean="0"/>
              <a:t> of the Room of </a:t>
            </a:r>
            <a:r>
              <a:rPr lang="it-IT" dirty="0"/>
              <a:t>K</a:t>
            </a:r>
            <a:r>
              <a:rPr lang="it-IT" dirty="0" smtClean="0"/>
              <a:t>ing Roger, Palermo, 12th Century</a:t>
            </a:r>
            <a:endParaRPr lang="it-IT" dirty="0"/>
          </a:p>
        </p:txBody>
      </p:sp>
    </p:spTree>
    <p:extLst>
      <p:ext uri="{BB962C8B-B14F-4D97-AF65-F5344CB8AC3E}">
        <p14:creationId xmlns:p14="http://schemas.microsoft.com/office/powerpoint/2010/main" val="4100548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8031" y="2891118"/>
            <a:ext cx="3389441" cy="1400530"/>
          </a:xfrm>
        </p:spPr>
        <p:txBody>
          <a:bodyPr/>
          <a:lstStyle/>
          <a:p>
            <a:r>
              <a:rPr lang="it-IT" sz="2400" dirty="0" smtClean="0"/>
              <a:t>Giacomo Alessi </a:t>
            </a:r>
            <a:r>
              <a:rPr lang="it-IT" sz="2400" dirty="0"/>
              <a:t/>
            </a:r>
            <a:br>
              <a:rPr lang="it-IT" sz="2400" dirty="0"/>
            </a:br>
            <a:r>
              <a:rPr lang="it-IT" sz="2400" dirty="0" err="1" smtClean="0"/>
              <a:t>pottery</a:t>
            </a:r>
            <a:r>
              <a:rPr lang="it-IT" sz="2400" dirty="0" smtClean="0"/>
              <a:t> </a:t>
            </a:r>
            <a:r>
              <a:rPr lang="it-IT" sz="2400" dirty="0" err="1" smtClean="0"/>
              <a:t>artist</a:t>
            </a:r>
            <a:r>
              <a:rPr lang="it-IT" sz="2400" dirty="0" smtClean="0"/>
              <a:t> </a:t>
            </a:r>
            <a:endParaRPr lang="it-IT" sz="2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8472" y="1662494"/>
            <a:ext cx="5551743" cy="4195762"/>
          </a:xfrm>
        </p:spPr>
      </p:pic>
    </p:spTree>
    <p:extLst>
      <p:ext uri="{BB962C8B-B14F-4D97-AF65-F5344CB8AC3E}">
        <p14:creationId xmlns:p14="http://schemas.microsoft.com/office/powerpoint/2010/main" val="265923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Book of </a:t>
            </a:r>
            <a:r>
              <a:rPr lang="it-IT" dirty="0" err="1"/>
              <a:t>Symbolic</a:t>
            </a:r>
            <a:r>
              <a:rPr lang="it-IT" dirty="0"/>
              <a:t> </a:t>
            </a:r>
            <a:r>
              <a:rPr lang="it-IT" dirty="0" err="1"/>
              <a:t>Spaces</a:t>
            </a:r>
            <a:endParaRPr lang="it-IT" dirty="0"/>
          </a:p>
        </p:txBody>
      </p:sp>
      <p:sp>
        <p:nvSpPr>
          <p:cNvPr id="3" name="Segnaposto contenuto 2"/>
          <p:cNvSpPr>
            <a:spLocks noGrp="1"/>
          </p:cNvSpPr>
          <p:nvPr>
            <p:ph idx="1"/>
          </p:nvPr>
        </p:nvSpPr>
        <p:spPr>
          <a:xfrm>
            <a:off x="512064" y="2052918"/>
            <a:ext cx="5047488" cy="4195481"/>
          </a:xfrm>
        </p:spPr>
        <p:txBody>
          <a:bodyPr>
            <a:normAutofit/>
          </a:bodyPr>
          <a:lstStyle/>
          <a:p>
            <a:r>
              <a:rPr lang="en-US" sz="2400" dirty="0"/>
              <a:t>Where to enter the spaces that have recorded such events as to generate dynamics of collective memories, symbolic production or which arise as historically identified socio-cultural </a:t>
            </a:r>
            <a:r>
              <a:rPr lang="en-US" sz="2400" dirty="0" smtClean="0"/>
              <a:t>scenarios</a:t>
            </a:r>
            <a:endParaRPr lang="en-US" dirty="0"/>
          </a:p>
          <a:p>
            <a:pPr marL="0" indent="0">
              <a:buNone/>
            </a:pPr>
            <a:endParaRPr lang="en-US" dirty="0"/>
          </a:p>
          <a:p>
            <a:r>
              <a:rPr lang="en-US" dirty="0"/>
              <a:t>Cinema locations - </a:t>
            </a:r>
            <a:r>
              <a:rPr lang="en-US" dirty="0" err="1"/>
              <a:t>Donnafugata</a:t>
            </a:r>
            <a:r>
              <a:rPr lang="en-US" dirty="0"/>
              <a:t> </a:t>
            </a:r>
            <a:r>
              <a:rPr lang="en-US" dirty="0" smtClean="0"/>
              <a:t>Castle, Ragusa</a:t>
            </a:r>
            <a:endParaRPr lang="it-IT" dirty="0"/>
          </a:p>
        </p:txBody>
      </p:sp>
      <p:pic>
        <p:nvPicPr>
          <p:cNvPr id="4" name="Immagine 3"/>
          <p:cNvPicPr>
            <a:picLocks noChangeAspect="1"/>
          </p:cNvPicPr>
          <p:nvPr/>
        </p:nvPicPr>
        <p:blipFill>
          <a:blip r:embed="rId2"/>
          <a:stretch>
            <a:fillRect/>
          </a:stretch>
        </p:blipFill>
        <p:spPr>
          <a:xfrm>
            <a:off x="5967741" y="1853248"/>
            <a:ext cx="5596613" cy="4194412"/>
          </a:xfrm>
          <a:prstGeom prst="rect">
            <a:avLst/>
          </a:prstGeom>
        </p:spPr>
      </p:pic>
    </p:spTree>
    <p:extLst>
      <p:ext uri="{BB962C8B-B14F-4D97-AF65-F5344CB8AC3E}">
        <p14:creationId xmlns:p14="http://schemas.microsoft.com/office/powerpoint/2010/main" val="91208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335" y="971596"/>
            <a:ext cx="6693473" cy="949362"/>
          </a:xfrm>
        </p:spPr>
        <p:txBody>
          <a:bodyPr/>
          <a:lstStyle/>
          <a:p>
            <a:r>
              <a:rPr lang="it-IT" sz="2400" dirty="0" smtClean="0"/>
              <a:t>Beach of </a:t>
            </a:r>
            <a:r>
              <a:rPr lang="it-IT" sz="2400" dirty="0" err="1" smtClean="0"/>
              <a:t>Portinente</a:t>
            </a:r>
            <a:r>
              <a:rPr lang="it-IT" sz="2400" dirty="0" smtClean="0"/>
              <a:t>, Lipari</a:t>
            </a:r>
            <a:endParaRPr lang="it-IT" sz="24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722" y="1803146"/>
            <a:ext cx="7810500" cy="4152900"/>
          </a:xfrm>
          <a:prstGeom prst="rect">
            <a:avLst/>
          </a:prstGeom>
        </p:spPr>
      </p:pic>
      <p:sp>
        <p:nvSpPr>
          <p:cNvPr id="5" name="Segnaposto contenuto 4"/>
          <p:cNvSpPr>
            <a:spLocks noGrp="1"/>
          </p:cNvSpPr>
          <p:nvPr>
            <p:ph idx="1"/>
          </p:nvPr>
        </p:nvSpPr>
        <p:spPr>
          <a:xfrm>
            <a:off x="780223" y="4405975"/>
            <a:ext cx="8946541" cy="1080426"/>
          </a:xfrm>
        </p:spPr>
        <p:txBody>
          <a:bodyPr/>
          <a:lstStyle/>
          <a:p>
            <a:endParaRPr lang="it-IT" dirty="0"/>
          </a:p>
        </p:txBody>
      </p:sp>
    </p:spTree>
    <p:extLst>
      <p:ext uri="{BB962C8B-B14F-4D97-AF65-F5344CB8AC3E}">
        <p14:creationId xmlns:p14="http://schemas.microsoft.com/office/powerpoint/2010/main" val="726021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452718"/>
            <a:ext cx="9814625" cy="1400530"/>
          </a:xfrm>
        </p:spPr>
        <p:txBody>
          <a:bodyPr/>
          <a:lstStyle/>
          <a:p>
            <a:r>
              <a:rPr lang="en-US" sz="3600" dirty="0" smtClean="0"/>
              <a:t>In </a:t>
            </a:r>
            <a:r>
              <a:rPr lang="en-US" sz="3600" dirty="0"/>
              <a:t>this </a:t>
            </a:r>
            <a:r>
              <a:rPr lang="en-US" sz="3600" dirty="0" smtClean="0"/>
              <a:t>way is possible </a:t>
            </a:r>
            <a:r>
              <a:rPr lang="en-US" sz="3600" dirty="0"/>
              <a:t>to preserve many manifestations of Sicilian culture, which risked disappearing due to globalization</a:t>
            </a:r>
            <a:endParaRPr lang="it-IT" sz="3600" dirty="0"/>
          </a:p>
        </p:txBody>
      </p:sp>
      <p:sp>
        <p:nvSpPr>
          <p:cNvPr id="3" name="Segnaposto contenuto 2"/>
          <p:cNvSpPr>
            <a:spLocks noGrp="1"/>
          </p:cNvSpPr>
          <p:nvPr>
            <p:ph idx="1"/>
          </p:nvPr>
        </p:nvSpPr>
        <p:spPr>
          <a:xfrm>
            <a:off x="292608" y="2052918"/>
            <a:ext cx="3462528" cy="4195481"/>
          </a:xfrm>
        </p:spPr>
        <p:txBody>
          <a:bodyPr/>
          <a:lstStyle/>
          <a:p>
            <a:endParaRPr lang="it-IT" dirty="0" smtClean="0"/>
          </a:p>
          <a:p>
            <a:endParaRPr lang="it-IT" dirty="0"/>
          </a:p>
          <a:p>
            <a:endParaRPr lang="it-IT" dirty="0" smtClean="0"/>
          </a:p>
          <a:p>
            <a:endParaRPr lang="it-IT" dirty="0"/>
          </a:p>
          <a:p>
            <a:endParaRPr lang="it-IT" dirty="0" smtClean="0"/>
          </a:p>
          <a:p>
            <a:r>
              <a:rPr lang="it-IT" dirty="0" err="1" smtClean="0"/>
              <a:t>Tournament</a:t>
            </a:r>
            <a:r>
              <a:rPr lang="it-IT" dirty="0" smtClean="0"/>
              <a:t> of Ventimiglia, Geraci siculo</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160" y="2284566"/>
            <a:ext cx="7601173" cy="4320000"/>
          </a:xfrm>
          <a:prstGeom prst="rect">
            <a:avLst/>
          </a:prstGeom>
        </p:spPr>
      </p:pic>
    </p:spTree>
    <p:extLst>
      <p:ext uri="{BB962C8B-B14F-4D97-AF65-F5344CB8AC3E}">
        <p14:creationId xmlns:p14="http://schemas.microsoft.com/office/powerpoint/2010/main" val="3818710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And avoid depopulation of </a:t>
            </a:r>
            <a:r>
              <a:rPr lang="en-US" dirty="0"/>
              <a:t>the internal areas of the island</a:t>
            </a:r>
            <a:endParaRPr lang="it-IT" dirty="0"/>
          </a:p>
        </p:txBody>
      </p:sp>
      <p:sp>
        <p:nvSpPr>
          <p:cNvPr id="3" name="Segnaposto contenuto 2"/>
          <p:cNvSpPr>
            <a:spLocks noGrp="1"/>
          </p:cNvSpPr>
          <p:nvPr>
            <p:ph idx="1"/>
          </p:nvPr>
        </p:nvSpPr>
        <p:spPr/>
        <p:txBody>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r>
              <a:rPr lang="it-IT" dirty="0" smtClean="0"/>
              <a:t>Belice</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668" y="2052918"/>
            <a:ext cx="6477000" cy="4051300"/>
          </a:xfrm>
          <a:prstGeom prst="rect">
            <a:avLst/>
          </a:prstGeom>
        </p:spPr>
      </p:pic>
    </p:spTree>
    <p:extLst>
      <p:ext uri="{BB962C8B-B14F-4D97-AF65-F5344CB8AC3E}">
        <p14:creationId xmlns:p14="http://schemas.microsoft.com/office/powerpoint/2010/main" val="3366012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and of small </a:t>
            </a:r>
            <a:r>
              <a:rPr lang="en-US" dirty="0"/>
              <a:t>urban centers</a:t>
            </a:r>
            <a:endParaRPr lang="it-IT" dirty="0"/>
          </a:p>
        </p:txBody>
      </p:sp>
      <p:sp>
        <p:nvSpPr>
          <p:cNvPr id="3" name="Segnaposto contenuto 2"/>
          <p:cNvSpPr>
            <a:spLocks noGrp="1"/>
          </p:cNvSpPr>
          <p:nvPr>
            <p:ph idx="1"/>
          </p:nvPr>
        </p:nvSpPr>
        <p:spPr/>
        <p:txBody>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r>
              <a:rPr lang="it-IT" dirty="0" smtClean="0"/>
              <a:t>Borgo Lupo</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817" y="1928399"/>
            <a:ext cx="5760000" cy="4320000"/>
          </a:xfrm>
          <a:prstGeom prst="rect">
            <a:avLst/>
          </a:prstGeom>
        </p:spPr>
      </p:pic>
    </p:spTree>
    <p:extLst>
      <p:ext uri="{BB962C8B-B14F-4D97-AF65-F5344CB8AC3E}">
        <p14:creationId xmlns:p14="http://schemas.microsoft.com/office/powerpoint/2010/main" val="3895173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111" y="402336"/>
            <a:ext cx="9404723" cy="1450912"/>
          </a:xfrm>
        </p:spPr>
        <p:txBody>
          <a:bodyPr/>
          <a:lstStyle/>
          <a:p>
            <a:r>
              <a:rPr lang="en-US" dirty="0" smtClean="0"/>
              <a:t>It is a Work </a:t>
            </a:r>
            <a:r>
              <a:rPr lang="en-US" dirty="0"/>
              <a:t>in </a:t>
            </a:r>
            <a:r>
              <a:rPr lang="en-US" dirty="0" smtClean="0"/>
              <a:t>progress</a:t>
            </a:r>
            <a:br>
              <a:rPr lang="en-US" dirty="0" smtClean="0"/>
            </a:br>
            <a:endParaRPr lang="it-IT" dirty="0"/>
          </a:p>
        </p:txBody>
      </p:sp>
      <p:sp>
        <p:nvSpPr>
          <p:cNvPr id="3" name="Segnaposto contenuto 2"/>
          <p:cNvSpPr>
            <a:spLocks noGrp="1"/>
          </p:cNvSpPr>
          <p:nvPr>
            <p:ph idx="1"/>
          </p:nvPr>
        </p:nvSpPr>
        <p:spPr>
          <a:xfrm>
            <a:off x="768096" y="1853248"/>
            <a:ext cx="3852673" cy="4395151"/>
          </a:xfrm>
        </p:spPr>
        <p:txBody>
          <a:bodyPr>
            <a:normAutofit/>
          </a:bodyPr>
          <a:lstStyle/>
          <a:p>
            <a:pPr marL="0" indent="0">
              <a:buNone/>
            </a:pPr>
            <a:endParaRPr lang="it-IT" dirty="0" smtClean="0"/>
          </a:p>
          <a:p>
            <a:r>
              <a:rPr lang="en-US" sz="2400" smtClean="0"/>
              <a:t>Work that </a:t>
            </a:r>
            <a:r>
              <a:rPr lang="en-US" sz="2400" dirty="0" smtClean="0"/>
              <a:t>continues </a:t>
            </a:r>
            <a:r>
              <a:rPr lang="en-US" sz="2400" dirty="0"/>
              <a:t>through processes of interaction with local communities</a:t>
            </a:r>
            <a:endParaRPr lang="it-IT" sz="2400" dirty="0"/>
          </a:p>
          <a:p>
            <a:endParaRPr lang="it-IT" dirty="0" smtClean="0"/>
          </a:p>
          <a:p>
            <a:pPr marL="0" indent="0">
              <a:buNone/>
            </a:pPr>
            <a:endParaRPr lang="it-IT" dirty="0" smtClean="0"/>
          </a:p>
          <a:p>
            <a:r>
              <a:rPr lang="it-IT" dirty="0" smtClean="0"/>
              <a:t>Ragusa, Piazza San Giovanni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754" y="1603813"/>
            <a:ext cx="6480000" cy="4320000"/>
          </a:xfrm>
          <a:prstGeom prst="rect">
            <a:avLst/>
          </a:prstGeom>
        </p:spPr>
      </p:pic>
    </p:spTree>
    <p:extLst>
      <p:ext uri="{BB962C8B-B14F-4D97-AF65-F5344CB8AC3E}">
        <p14:creationId xmlns:p14="http://schemas.microsoft.com/office/powerpoint/2010/main" val="4125296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dirty="0" smtClean="0"/>
              <a:t>Local Communities can </a:t>
            </a:r>
            <a:r>
              <a:rPr lang="en-US" sz="3600" dirty="0"/>
              <a:t>propose further inscriptions of other elements of the intangible heritage</a:t>
            </a:r>
            <a:endParaRPr lang="it-IT" sz="3600" dirty="0"/>
          </a:p>
        </p:txBody>
      </p:sp>
      <p:sp>
        <p:nvSpPr>
          <p:cNvPr id="3" name="Segnaposto contenuto 2"/>
          <p:cNvSpPr>
            <a:spLocks noGrp="1"/>
          </p:cNvSpPr>
          <p:nvPr>
            <p:ph idx="1"/>
          </p:nvPr>
        </p:nvSpPr>
        <p:spPr>
          <a:xfrm>
            <a:off x="307319" y="3561095"/>
            <a:ext cx="3651568" cy="1932431"/>
          </a:xfrm>
        </p:spPr>
        <p:txBody>
          <a:bodyPr/>
          <a:lstStyle/>
          <a:p>
            <a:r>
              <a:rPr lang="it-IT" dirty="0"/>
              <a:t>The </a:t>
            </a:r>
            <a:r>
              <a:rPr lang="it-IT" dirty="0" err="1" smtClean="0"/>
              <a:t>aristocratic</a:t>
            </a:r>
            <a:r>
              <a:rPr lang="it-IT" dirty="0" smtClean="0"/>
              <a:t> cultural </a:t>
            </a:r>
            <a:r>
              <a:rPr lang="it-IT" dirty="0" err="1"/>
              <a:t>heritage</a:t>
            </a:r>
            <a:endParaRPr lang="it-IT" dirty="0"/>
          </a:p>
          <a:p>
            <a:pPr marL="0" indent="0">
              <a:buNone/>
            </a:pP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887" y="2221007"/>
            <a:ext cx="7680000" cy="4320000"/>
          </a:xfrm>
          <a:prstGeom prst="rect">
            <a:avLst/>
          </a:prstGeom>
        </p:spPr>
      </p:pic>
    </p:spTree>
    <p:extLst>
      <p:ext uri="{BB962C8B-B14F-4D97-AF65-F5344CB8AC3E}">
        <p14:creationId xmlns:p14="http://schemas.microsoft.com/office/powerpoint/2010/main" val="155633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7343" y="318606"/>
            <a:ext cx="9404723" cy="1400530"/>
          </a:xfrm>
        </p:spPr>
        <p:txBody>
          <a:bodyPr/>
          <a:lstStyle/>
          <a:p>
            <a:r>
              <a:rPr lang="en-US" dirty="0" smtClean="0"/>
              <a:t>To extending </a:t>
            </a:r>
            <a:r>
              <a:rPr lang="en-US" dirty="0"/>
              <a:t>the range of action of the protection of </a:t>
            </a:r>
            <a:r>
              <a:rPr lang="en-US" dirty="0" smtClean="0"/>
              <a:t>Memory</a:t>
            </a:r>
            <a:endParaRPr lang="it-IT" dirty="0"/>
          </a:p>
        </p:txBody>
      </p:sp>
      <p:sp>
        <p:nvSpPr>
          <p:cNvPr id="3" name="Segnaposto contenuto 2"/>
          <p:cNvSpPr>
            <a:spLocks noGrp="1"/>
          </p:cNvSpPr>
          <p:nvPr>
            <p:ph idx="1"/>
          </p:nvPr>
        </p:nvSpPr>
        <p:spPr>
          <a:xfrm>
            <a:off x="359601" y="4242816"/>
            <a:ext cx="2810320" cy="1493519"/>
          </a:xfrm>
        </p:spPr>
        <p:txBody>
          <a:bodyPr>
            <a:normAutofit/>
          </a:bodyPr>
          <a:lstStyle/>
          <a:p>
            <a:r>
              <a:rPr lang="it-IT" dirty="0" smtClean="0"/>
              <a:t>Igor </a:t>
            </a:r>
            <a:r>
              <a:rPr lang="it-IT" dirty="0" err="1" smtClean="0"/>
              <a:t>Mitoraj</a:t>
            </a:r>
            <a:r>
              <a:rPr lang="it-IT" dirty="0" smtClean="0"/>
              <a:t> </a:t>
            </a:r>
            <a:r>
              <a:rPr lang="it-IT" dirty="0" err="1" smtClean="0"/>
              <a:t>sculpture</a:t>
            </a:r>
            <a:r>
              <a:rPr lang="it-IT" dirty="0"/>
              <a:t>, Valley of the </a:t>
            </a:r>
            <a:r>
              <a:rPr lang="it-IT" dirty="0" err="1" smtClean="0"/>
              <a:t>Temples</a:t>
            </a:r>
            <a:r>
              <a:rPr lang="it-IT" dirty="0" smtClean="0"/>
              <a:t>, Agrigento</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956" y="1853248"/>
            <a:ext cx="7048500" cy="4572000"/>
          </a:xfrm>
          <a:prstGeom prst="rect">
            <a:avLst/>
          </a:prstGeom>
        </p:spPr>
      </p:pic>
    </p:spTree>
    <p:extLst>
      <p:ext uri="{BB962C8B-B14F-4D97-AF65-F5344CB8AC3E}">
        <p14:creationId xmlns:p14="http://schemas.microsoft.com/office/powerpoint/2010/main" val="2744001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protection strategies: the importance of UNESCO recognition</a:t>
            </a:r>
            <a:endParaRPr lang="it-IT" dirty="0"/>
          </a:p>
        </p:txBody>
      </p:sp>
      <p:sp>
        <p:nvSpPr>
          <p:cNvPr id="3" name="Segnaposto contenuto 2"/>
          <p:cNvSpPr>
            <a:spLocks noGrp="1"/>
          </p:cNvSpPr>
          <p:nvPr>
            <p:ph idx="1"/>
          </p:nvPr>
        </p:nvSpPr>
        <p:spPr>
          <a:xfrm>
            <a:off x="452383" y="2400274"/>
            <a:ext cx="3515183" cy="4195481"/>
          </a:xfrm>
        </p:spPr>
        <p:txBody>
          <a:bodyPr/>
          <a:lstStyle/>
          <a:p>
            <a:endParaRPr lang="it-IT" dirty="0" smtClean="0"/>
          </a:p>
          <a:p>
            <a:endParaRPr lang="it-IT" dirty="0"/>
          </a:p>
          <a:p>
            <a:endParaRPr lang="it-IT" dirty="0" smtClean="0"/>
          </a:p>
          <a:p>
            <a:endParaRPr lang="it-IT" dirty="0"/>
          </a:p>
          <a:p>
            <a:endParaRPr lang="it-IT" dirty="0" smtClean="0"/>
          </a:p>
          <a:p>
            <a:r>
              <a:rPr lang="it-IT" dirty="0" err="1" smtClean="0"/>
              <a:t>Cathedral</a:t>
            </a:r>
            <a:r>
              <a:rPr lang="it-IT" dirty="0" smtClean="0"/>
              <a:t> </a:t>
            </a:r>
            <a:r>
              <a:rPr lang="it-IT" dirty="0"/>
              <a:t>of Monreale, </a:t>
            </a:r>
            <a:r>
              <a:rPr lang="it-IT" dirty="0" err="1"/>
              <a:t>Mosaic</a:t>
            </a:r>
            <a:r>
              <a:rPr lang="it-IT" dirty="0"/>
              <a:t> </a:t>
            </a:r>
            <a:r>
              <a:rPr lang="it-IT" dirty="0" smtClean="0"/>
              <a:t>of </a:t>
            </a:r>
            <a:r>
              <a:rPr lang="it-IT" i="1" dirty="0" smtClean="0"/>
              <a:t>Pantocrator</a:t>
            </a:r>
          </a:p>
          <a:p>
            <a:r>
              <a:rPr lang="it-IT" dirty="0" smtClean="0"/>
              <a:t>12th Century</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171" y="1914027"/>
            <a:ext cx="6242304" cy="4681728"/>
          </a:xfrm>
          <a:prstGeom prst="rect">
            <a:avLst/>
          </a:prstGeom>
        </p:spPr>
      </p:pic>
    </p:spTree>
    <p:extLst>
      <p:ext uri="{BB962C8B-B14F-4D97-AF65-F5344CB8AC3E}">
        <p14:creationId xmlns:p14="http://schemas.microsoft.com/office/powerpoint/2010/main" val="205622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In Sicily the highest percentage of UNESCO Sites</a:t>
            </a:r>
            <a:endParaRPr lang="it-IT" dirty="0"/>
          </a:p>
        </p:txBody>
      </p:sp>
      <p:sp>
        <p:nvSpPr>
          <p:cNvPr id="3" name="Segnaposto contenuto 2"/>
          <p:cNvSpPr>
            <a:spLocks noGrp="1"/>
          </p:cNvSpPr>
          <p:nvPr>
            <p:ph idx="1"/>
          </p:nvPr>
        </p:nvSpPr>
        <p:spPr>
          <a:xfrm>
            <a:off x="2353056" y="2377440"/>
            <a:ext cx="7696797" cy="3870959"/>
          </a:xfrm>
        </p:spPr>
        <p:txBody>
          <a:bodyPr>
            <a:normAutofit/>
          </a:bodyPr>
          <a:lstStyle/>
          <a:p>
            <a:r>
              <a:rPr lang="it-IT" sz="2400" dirty="0" smtClean="0"/>
              <a:t>UNESCO World Heritage: </a:t>
            </a:r>
          </a:p>
          <a:p>
            <a:endParaRPr lang="it-IT" sz="2400" dirty="0" smtClean="0"/>
          </a:p>
          <a:p>
            <a:r>
              <a:rPr lang="it-IT" sz="2400" dirty="0" smtClean="0"/>
              <a:t>In the World: 1092 </a:t>
            </a:r>
            <a:r>
              <a:rPr lang="it-IT" sz="2400" dirty="0" err="1" smtClean="0"/>
              <a:t>Sites</a:t>
            </a:r>
            <a:endParaRPr lang="it-IT" sz="2400" dirty="0" smtClean="0"/>
          </a:p>
          <a:p>
            <a:r>
              <a:rPr lang="it-IT" sz="2400" dirty="0" smtClean="0"/>
              <a:t>In </a:t>
            </a:r>
            <a:r>
              <a:rPr lang="it-IT" sz="2400" dirty="0" err="1" smtClean="0"/>
              <a:t>Italy</a:t>
            </a:r>
            <a:r>
              <a:rPr lang="it-IT" sz="2400" dirty="0" smtClean="0"/>
              <a:t>: 53</a:t>
            </a:r>
          </a:p>
          <a:p>
            <a:r>
              <a:rPr lang="it-IT" sz="2400" dirty="0" smtClean="0"/>
              <a:t>In </a:t>
            </a:r>
            <a:r>
              <a:rPr lang="it-IT" sz="2400" dirty="0" err="1" smtClean="0"/>
              <a:t>Sicily</a:t>
            </a:r>
            <a:r>
              <a:rPr lang="it-IT" sz="2400" dirty="0" smtClean="0"/>
              <a:t>: 11</a:t>
            </a:r>
          </a:p>
        </p:txBody>
      </p:sp>
    </p:spTree>
    <p:extLst>
      <p:ext uri="{BB962C8B-B14F-4D97-AF65-F5344CB8AC3E}">
        <p14:creationId xmlns:p14="http://schemas.microsoft.com/office/powerpoint/2010/main" val="4260279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Only</a:t>
            </a:r>
            <a:r>
              <a:rPr lang="it-IT" dirty="0"/>
              <a:t> </a:t>
            </a:r>
            <a:r>
              <a:rPr lang="it-IT" dirty="0" err="1"/>
              <a:t>Sicily</a:t>
            </a:r>
            <a:r>
              <a:rPr lang="it-IT" dirty="0"/>
              <a:t>:  7 </a:t>
            </a:r>
            <a:r>
              <a:rPr lang="it-IT" dirty="0" err="1"/>
              <a:t>Sites</a:t>
            </a:r>
            <a:r>
              <a:rPr lang="it-IT" dirty="0"/>
              <a:t> (</a:t>
            </a:r>
            <a:r>
              <a:rPr lang="it-IT" dirty="0" err="1" smtClean="0"/>
              <a:t>tangible</a:t>
            </a:r>
            <a:r>
              <a:rPr lang="it-IT" dirty="0" smtClean="0"/>
              <a:t>)</a:t>
            </a:r>
            <a:r>
              <a:rPr lang="it-IT" dirty="0"/>
              <a:t/>
            </a:r>
            <a:br>
              <a:rPr lang="it-IT" dirty="0"/>
            </a:br>
            <a:endParaRPr lang="it-IT" dirty="0"/>
          </a:p>
        </p:txBody>
      </p:sp>
      <p:sp>
        <p:nvSpPr>
          <p:cNvPr id="3" name="Segnaposto contenuto 2"/>
          <p:cNvSpPr>
            <a:spLocks noGrp="1"/>
          </p:cNvSpPr>
          <p:nvPr>
            <p:ph idx="1"/>
          </p:nvPr>
        </p:nvSpPr>
        <p:spPr/>
        <p:txBody>
          <a:bodyPr>
            <a:normAutofit/>
          </a:bodyPr>
          <a:lstStyle/>
          <a:p>
            <a:r>
              <a:rPr lang="en-US" dirty="0"/>
              <a:t>Palermo Arab-Norman and the </a:t>
            </a:r>
            <a:r>
              <a:rPr lang="en-US" dirty="0" smtClean="0"/>
              <a:t>Cathedrals </a:t>
            </a:r>
            <a:r>
              <a:rPr lang="en-US" dirty="0"/>
              <a:t>of </a:t>
            </a:r>
            <a:r>
              <a:rPr lang="en-US" dirty="0" err="1"/>
              <a:t>Cefalù</a:t>
            </a:r>
            <a:r>
              <a:rPr lang="en-US" dirty="0"/>
              <a:t> and </a:t>
            </a:r>
            <a:r>
              <a:rPr lang="en-US" dirty="0" err="1"/>
              <a:t>Monreale</a:t>
            </a:r>
            <a:endParaRPr lang="en-US" dirty="0"/>
          </a:p>
          <a:p>
            <a:r>
              <a:rPr lang="en-US" dirty="0"/>
              <a:t>Archaeological Area of Agrigento (Valley of the Temples)</a:t>
            </a:r>
          </a:p>
          <a:p>
            <a:r>
              <a:rPr lang="en-US" dirty="0"/>
              <a:t>Mount Etna</a:t>
            </a:r>
          </a:p>
          <a:p>
            <a:r>
              <a:rPr lang="en-US" dirty="0"/>
              <a:t>Aeolian Islands</a:t>
            </a:r>
          </a:p>
          <a:p>
            <a:r>
              <a:rPr lang="en-US" dirty="0"/>
              <a:t>The late Baroque cities of the Val di Noto</a:t>
            </a:r>
          </a:p>
          <a:p>
            <a:r>
              <a:rPr lang="en-US" dirty="0"/>
              <a:t>Roman Villa of the </a:t>
            </a:r>
            <a:r>
              <a:rPr lang="en-US" dirty="0" err="1"/>
              <a:t>Casale</a:t>
            </a:r>
            <a:endParaRPr lang="en-US" dirty="0"/>
          </a:p>
          <a:p>
            <a:r>
              <a:rPr lang="en-US" dirty="0"/>
              <a:t>Syracuse and the N</a:t>
            </a:r>
            <a:r>
              <a:rPr lang="en-US" dirty="0" smtClean="0"/>
              <a:t>ecropolis </a:t>
            </a:r>
            <a:r>
              <a:rPr lang="en-US" dirty="0"/>
              <a:t>of </a:t>
            </a:r>
            <a:r>
              <a:rPr lang="en-US" dirty="0" err="1"/>
              <a:t>Pantalica</a:t>
            </a:r>
            <a:endParaRPr lang="it-IT" dirty="0"/>
          </a:p>
        </p:txBody>
      </p:sp>
    </p:spTree>
    <p:extLst>
      <p:ext uri="{BB962C8B-B14F-4D97-AF65-F5344CB8AC3E}">
        <p14:creationId xmlns:p14="http://schemas.microsoft.com/office/powerpoint/2010/main" val="919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and 4 (</a:t>
            </a:r>
            <a:r>
              <a:rPr lang="it-IT" dirty="0" err="1" smtClean="0"/>
              <a:t>intangible</a:t>
            </a:r>
            <a:r>
              <a:rPr lang="it-IT" dirty="0" smtClean="0"/>
              <a:t>)</a:t>
            </a:r>
            <a:endParaRPr lang="it-IT" dirty="0"/>
          </a:p>
        </p:txBody>
      </p:sp>
      <p:sp>
        <p:nvSpPr>
          <p:cNvPr id="3" name="Segnaposto contenuto 2"/>
          <p:cNvSpPr>
            <a:spLocks noGrp="1"/>
          </p:cNvSpPr>
          <p:nvPr>
            <p:ph idx="1"/>
          </p:nvPr>
        </p:nvSpPr>
        <p:spPr>
          <a:xfrm>
            <a:off x="545892" y="1424445"/>
            <a:ext cx="5952444" cy="4195481"/>
          </a:xfrm>
        </p:spPr>
        <p:txBody>
          <a:bodyPr/>
          <a:lstStyle/>
          <a:p>
            <a:r>
              <a:rPr lang="it-IT" dirty="0" smtClean="0"/>
              <a:t>L’«Opera </a:t>
            </a:r>
            <a:r>
              <a:rPr lang="it-IT" dirty="0"/>
              <a:t>dei </a:t>
            </a:r>
            <a:r>
              <a:rPr lang="it-IT" dirty="0" smtClean="0"/>
              <a:t>Pupi»</a:t>
            </a:r>
          </a:p>
          <a:p>
            <a:r>
              <a:rPr lang="en-US" dirty="0"/>
              <a:t>The sapling vine of </a:t>
            </a:r>
            <a:r>
              <a:rPr lang="en-US" dirty="0" err="1"/>
              <a:t>Pantelleria</a:t>
            </a:r>
            <a:endParaRPr lang="en-US" dirty="0"/>
          </a:p>
          <a:p>
            <a:r>
              <a:rPr lang="en-US" dirty="0" smtClean="0"/>
              <a:t>Mediterranean diet (</a:t>
            </a:r>
            <a:r>
              <a:rPr lang="en-US" i="1" dirty="0" smtClean="0"/>
              <a:t>transnational</a:t>
            </a:r>
            <a:r>
              <a:rPr lang="en-US" dirty="0" smtClean="0"/>
              <a:t>)</a:t>
            </a:r>
            <a:endParaRPr lang="en-US" dirty="0"/>
          </a:p>
          <a:p>
            <a:r>
              <a:rPr lang="en-US" dirty="0" smtClean="0"/>
              <a:t>The </a:t>
            </a:r>
            <a:r>
              <a:rPr lang="en-US" dirty="0"/>
              <a:t>art of dry stone </a:t>
            </a:r>
            <a:r>
              <a:rPr lang="en-US" dirty="0" smtClean="0"/>
              <a:t>walls (</a:t>
            </a:r>
            <a:r>
              <a:rPr lang="en-US" i="1" dirty="0" smtClean="0"/>
              <a:t>transnational</a:t>
            </a:r>
            <a:r>
              <a:rPr lang="en-US" dirty="0" smtClean="0"/>
              <a:t>)</a:t>
            </a:r>
            <a:endParaRPr lang="it-IT" dirty="0"/>
          </a:p>
        </p:txBody>
      </p:sp>
      <p:pic>
        <p:nvPicPr>
          <p:cNvPr id="4" name="Immagine 3"/>
          <p:cNvPicPr>
            <a:picLocks noChangeAspect="1"/>
          </p:cNvPicPr>
          <p:nvPr/>
        </p:nvPicPr>
        <p:blipFill>
          <a:blip r:embed="rId2"/>
          <a:stretch>
            <a:fillRect/>
          </a:stretch>
        </p:blipFill>
        <p:spPr>
          <a:xfrm>
            <a:off x="6924635" y="1279962"/>
            <a:ext cx="4699324" cy="2520000"/>
          </a:xfrm>
          <a:prstGeom prst="rect">
            <a:avLst/>
          </a:prstGeom>
        </p:spPr>
      </p:pic>
      <p:sp>
        <p:nvSpPr>
          <p:cNvPr id="5" name="CasellaDiTesto 4"/>
          <p:cNvSpPr txBox="1"/>
          <p:nvPr/>
        </p:nvSpPr>
        <p:spPr>
          <a:xfrm>
            <a:off x="8691241" y="4084320"/>
            <a:ext cx="1883849" cy="369332"/>
          </a:xfrm>
          <a:prstGeom prst="rect">
            <a:avLst/>
          </a:prstGeom>
          <a:noFill/>
        </p:spPr>
        <p:txBody>
          <a:bodyPr wrap="none" rtlCol="0">
            <a:spAutoFit/>
          </a:bodyPr>
          <a:lstStyle/>
          <a:p>
            <a:r>
              <a:rPr lang="it-IT" dirty="0" smtClean="0"/>
              <a:t>Opera dei Pupi</a:t>
            </a:r>
            <a:endParaRPr lang="it-IT" dirty="0"/>
          </a:p>
        </p:txBody>
      </p:sp>
      <p:pic>
        <p:nvPicPr>
          <p:cNvPr id="6" name="Immagine 5"/>
          <p:cNvPicPr>
            <a:picLocks noChangeAspect="1"/>
          </p:cNvPicPr>
          <p:nvPr/>
        </p:nvPicPr>
        <p:blipFill>
          <a:blip r:embed="rId3"/>
          <a:stretch>
            <a:fillRect/>
          </a:stretch>
        </p:blipFill>
        <p:spPr>
          <a:xfrm>
            <a:off x="965143" y="3351653"/>
            <a:ext cx="4863040" cy="3240000"/>
          </a:xfrm>
          <a:prstGeom prst="rect">
            <a:avLst/>
          </a:prstGeom>
        </p:spPr>
      </p:pic>
      <p:sp>
        <p:nvSpPr>
          <p:cNvPr id="7" name="CasellaDiTesto 6"/>
          <p:cNvSpPr txBox="1"/>
          <p:nvPr/>
        </p:nvSpPr>
        <p:spPr>
          <a:xfrm>
            <a:off x="6388608" y="6010656"/>
            <a:ext cx="3114955" cy="369332"/>
          </a:xfrm>
          <a:prstGeom prst="rect">
            <a:avLst/>
          </a:prstGeom>
          <a:noFill/>
        </p:spPr>
        <p:txBody>
          <a:bodyPr wrap="none" rtlCol="0">
            <a:spAutoFit/>
          </a:bodyPr>
          <a:lstStyle/>
          <a:p>
            <a:r>
              <a:rPr lang="it-IT" dirty="0" smtClean="0"/>
              <a:t>Pantelleria, dry </a:t>
            </a:r>
            <a:r>
              <a:rPr lang="it-IT" dirty="0" err="1" smtClean="0"/>
              <a:t>stone</a:t>
            </a:r>
            <a:r>
              <a:rPr lang="it-IT" dirty="0" smtClean="0"/>
              <a:t> </a:t>
            </a:r>
            <a:r>
              <a:rPr lang="it-IT" dirty="0" err="1" smtClean="0"/>
              <a:t>walls</a:t>
            </a:r>
            <a:endParaRPr lang="it-IT" dirty="0"/>
          </a:p>
        </p:txBody>
      </p:sp>
    </p:spTree>
    <p:extLst>
      <p:ext uri="{BB962C8B-B14F-4D97-AF65-F5344CB8AC3E}">
        <p14:creationId xmlns:p14="http://schemas.microsoft.com/office/powerpoint/2010/main" val="2694707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Monumental</a:t>
            </a:r>
            <a:r>
              <a:rPr lang="it-IT" dirty="0" smtClean="0"/>
              <a:t> Heritage of Ancient </a:t>
            </a:r>
            <a:r>
              <a:rPr lang="it-IT" dirty="0" err="1" smtClean="0"/>
              <a:t>Sicily</a:t>
            </a:r>
            <a:r>
              <a:rPr lang="it-IT" dirty="0"/>
              <a:t>: the </a:t>
            </a:r>
            <a:r>
              <a:rPr lang="it-IT" dirty="0" err="1"/>
              <a:t>Greek</a:t>
            </a:r>
            <a:r>
              <a:rPr lang="it-IT" dirty="0"/>
              <a:t> </a:t>
            </a:r>
            <a:r>
              <a:rPr lang="it-IT" dirty="0" err="1"/>
              <a:t>monuments</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352" y="1853248"/>
            <a:ext cx="7018245" cy="4680000"/>
          </a:xfrm>
        </p:spPr>
      </p:pic>
      <p:sp>
        <p:nvSpPr>
          <p:cNvPr id="3" name="CasellaDiTesto 2"/>
          <p:cNvSpPr txBox="1"/>
          <p:nvPr/>
        </p:nvSpPr>
        <p:spPr>
          <a:xfrm>
            <a:off x="9745472" y="3233420"/>
            <a:ext cx="2103628" cy="1200329"/>
          </a:xfrm>
          <a:prstGeom prst="rect">
            <a:avLst/>
          </a:prstGeom>
          <a:noFill/>
        </p:spPr>
        <p:txBody>
          <a:bodyPr wrap="square" rtlCol="0">
            <a:spAutoFit/>
          </a:bodyPr>
          <a:lstStyle/>
          <a:p>
            <a:r>
              <a:rPr lang="it-IT" dirty="0" smtClean="0"/>
              <a:t>Agrigento, Concordia </a:t>
            </a:r>
            <a:r>
              <a:rPr lang="it-IT" dirty="0" err="1" smtClean="0"/>
              <a:t>Temple</a:t>
            </a:r>
            <a:endParaRPr lang="it-IT" dirty="0" smtClean="0"/>
          </a:p>
          <a:p>
            <a:r>
              <a:rPr lang="it-IT" dirty="0" smtClean="0"/>
              <a:t>5th Century b.C.</a:t>
            </a:r>
            <a:endParaRPr lang="it-IT" dirty="0"/>
          </a:p>
        </p:txBody>
      </p:sp>
    </p:spTree>
    <p:extLst>
      <p:ext uri="{BB962C8B-B14F-4D97-AF65-F5344CB8AC3E}">
        <p14:creationId xmlns:p14="http://schemas.microsoft.com/office/powerpoint/2010/main" val="103755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Roman </a:t>
            </a:r>
            <a:r>
              <a:rPr lang="it-IT" dirty="0" err="1"/>
              <a:t>age</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6017" y="1620192"/>
            <a:ext cx="6335025" cy="4680000"/>
          </a:xfrm>
        </p:spPr>
      </p:pic>
      <p:sp>
        <p:nvSpPr>
          <p:cNvPr id="3" name="CasellaDiTesto 2"/>
          <p:cNvSpPr txBox="1"/>
          <p:nvPr/>
        </p:nvSpPr>
        <p:spPr>
          <a:xfrm>
            <a:off x="8945934" y="3313861"/>
            <a:ext cx="2651688" cy="923330"/>
          </a:xfrm>
          <a:prstGeom prst="rect">
            <a:avLst/>
          </a:prstGeom>
          <a:noFill/>
        </p:spPr>
        <p:txBody>
          <a:bodyPr wrap="none" rtlCol="0">
            <a:spAutoFit/>
          </a:bodyPr>
          <a:lstStyle/>
          <a:p>
            <a:r>
              <a:rPr lang="it-IT" dirty="0" smtClean="0"/>
              <a:t>Piazza Armerina</a:t>
            </a:r>
          </a:p>
          <a:p>
            <a:r>
              <a:rPr lang="it-IT" dirty="0" smtClean="0"/>
              <a:t>Roman Villa of Casale</a:t>
            </a:r>
          </a:p>
          <a:p>
            <a:r>
              <a:rPr lang="it-IT" dirty="0" smtClean="0"/>
              <a:t>4th </a:t>
            </a:r>
            <a:r>
              <a:rPr lang="it-IT" dirty="0"/>
              <a:t>C</a:t>
            </a:r>
            <a:r>
              <a:rPr lang="it-IT" dirty="0" smtClean="0"/>
              <a:t>entury a.C.</a:t>
            </a:r>
            <a:endParaRPr lang="it-IT" dirty="0"/>
          </a:p>
        </p:txBody>
      </p:sp>
    </p:spTree>
    <p:extLst>
      <p:ext uri="{BB962C8B-B14F-4D97-AF65-F5344CB8AC3E}">
        <p14:creationId xmlns:p14="http://schemas.microsoft.com/office/powerpoint/2010/main" val="3056294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1242</TotalTime>
  <Words>1138</Words>
  <Application>Microsoft Office PowerPoint</Application>
  <PresentationFormat>Widescreen</PresentationFormat>
  <Paragraphs>162</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Century Gothic</vt:lpstr>
      <vt:lpstr>Wingdings 3</vt:lpstr>
      <vt:lpstr>Ione</vt:lpstr>
      <vt:lpstr>Protection of intangible cultural heritage in Sicily </vt:lpstr>
      <vt:lpstr>Sicily, Italy, Mediterranean Sea</vt:lpstr>
      <vt:lpstr>Cultural Heritage of Sicily: an inexhaustible Mine</vt:lpstr>
      <vt:lpstr>protection strategies: the importance of UNESCO recognition</vt:lpstr>
      <vt:lpstr>In Sicily the highest percentage of UNESCO Sites</vt:lpstr>
      <vt:lpstr>Only Sicily:  7 Sites (tangible) </vt:lpstr>
      <vt:lpstr>… and 4 (intangible)</vt:lpstr>
      <vt:lpstr>Monumental Heritage of Ancient Sicily: the Greek monuments</vt:lpstr>
      <vt:lpstr>…the Roman age</vt:lpstr>
      <vt:lpstr>the Byzantine and  the Arabs</vt:lpstr>
      <vt:lpstr>… Sicily in Middle Age: the Normans</vt:lpstr>
      <vt:lpstr>the Swabians and the Angevins</vt:lpstr>
      <vt:lpstr>The Sicily of 15th Century</vt:lpstr>
      <vt:lpstr>the Spanish age and the Baroque</vt:lpstr>
      <vt:lpstr>The intangible Heritage</vt:lpstr>
      <vt:lpstr>Convention for Safeguarding of the Intangible Cultural Heritage, approved by UNESCO on 17 October 2003</vt:lpstr>
      <vt:lpstr>The Faro Convention or the Council of Europe Framework Convention on the Value of Cultural Heritage for Society, 2005 </vt:lpstr>
      <vt:lpstr>In Sicily: 2005, institution of the Register of Intangible Heritage and of the Regional Program of Intangible Heritage, renewed in 2014</vt:lpstr>
      <vt:lpstr>Divided into 6 books: </vt:lpstr>
      <vt:lpstr>Regional Program of Intangible Heritage 225 elements have been registered since the establishment of the Register</vt:lpstr>
      <vt:lpstr>Book of Celebrations, Feasts and Ritual Practices</vt:lpstr>
      <vt:lpstr>Book of Trades, Knowledge and Techniques   </vt:lpstr>
      <vt:lpstr>Tradition of small clay statues of Caltagirone</vt:lpstr>
      <vt:lpstr>Traditional Sicilian cookery</vt:lpstr>
      <vt:lpstr>The «Cannoli»</vt:lpstr>
      <vt:lpstr>Book of Dialects and Jargons</vt:lpstr>
      <vt:lpstr>Book of Expressive Practices and Oral Repertoires</vt:lpstr>
      <vt:lpstr>Lamentation of Holy Week, Mussomeli</vt:lpstr>
      <vt:lpstr>Book of Living Human Treasures</vt:lpstr>
      <vt:lpstr>Giacomo Alessi  pottery artist </vt:lpstr>
      <vt:lpstr>Book of Symbolic Spaces</vt:lpstr>
      <vt:lpstr>Beach of Portinente, Lipari</vt:lpstr>
      <vt:lpstr>In this way is possible to preserve many manifestations of Sicilian culture, which risked disappearing due to globalization</vt:lpstr>
      <vt:lpstr>And avoid depopulation of the internal areas of the island</vt:lpstr>
      <vt:lpstr>and of small urban centers</vt:lpstr>
      <vt:lpstr>It is a Work in progress </vt:lpstr>
      <vt:lpstr>Local Communities can propose further inscriptions of other elements of the intangible heritage</vt:lpstr>
      <vt:lpstr>To extending the range of action of the protection of Memory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Protection of intangible cultural heritage in Sicily</dc:title>
  <dc:creator>utente</dc:creator>
  <cp:lastModifiedBy>Michael Davis</cp:lastModifiedBy>
  <cp:revision>90</cp:revision>
  <dcterms:created xsi:type="dcterms:W3CDTF">2019-05-22T14:46:26Z</dcterms:created>
  <dcterms:modified xsi:type="dcterms:W3CDTF">2019-06-03T06:02:05Z</dcterms:modified>
</cp:coreProperties>
</file>