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328" r:id="rId3"/>
    <p:sldId id="262" r:id="rId4"/>
    <p:sldId id="266" r:id="rId5"/>
    <p:sldId id="267" r:id="rId6"/>
    <p:sldId id="319" r:id="rId7"/>
    <p:sldId id="268" r:id="rId8"/>
    <p:sldId id="320" r:id="rId9"/>
    <p:sldId id="304" r:id="rId10"/>
    <p:sldId id="270" r:id="rId11"/>
    <p:sldId id="315" r:id="rId12"/>
    <p:sldId id="316" r:id="rId13"/>
    <p:sldId id="322" r:id="rId14"/>
    <p:sldId id="306" r:id="rId15"/>
    <p:sldId id="308" r:id="rId16"/>
    <p:sldId id="309" r:id="rId17"/>
    <p:sldId id="275" r:id="rId18"/>
    <p:sldId id="310" r:id="rId19"/>
    <p:sldId id="325" r:id="rId20"/>
    <p:sldId id="329" r:id="rId21"/>
    <p:sldId id="333" r:id="rId22"/>
    <p:sldId id="335" r:id="rId23"/>
    <p:sldId id="334" r:id="rId24"/>
    <p:sldId id="332" r:id="rId25"/>
    <p:sldId id="330" r:id="rId26"/>
    <p:sldId id="331" r:id="rId27"/>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237141-E38A-4D45-A2AA-B03B82D9A1A8}">
  <a:tblStyle styleId="{DA237141-E38A-4D45-A2AA-B03B82D9A1A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1" autoAdjust="0"/>
    <p:restoredTop sz="71600" autoAdjust="0"/>
  </p:normalViewPr>
  <p:slideViewPr>
    <p:cSldViewPr>
      <p:cViewPr varScale="1">
        <p:scale>
          <a:sx n="58" d="100"/>
          <a:sy n="58" d="100"/>
        </p:scale>
        <p:origin x="1982" y="53"/>
      </p:cViewPr>
      <p:guideLst>
        <p:guide orient="horz" pos="2160"/>
        <p:guide pos="2880"/>
      </p:guideLst>
    </p:cSldViewPr>
  </p:slid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taff\Home\FCA\laije\DocumentsRedir\2010-2013%20Luzern%20IT%20ICH%20PhD%20&amp;%20Project\IT%20ICH%20Own%20Work\Biopiracy%20&amp;%20Patents%20-%20with%20Daniel%20Robinson\Patent%20Analysis\Taonga%20Tipu%20NZ%20Patents%20V14%2024%20April%202018%20(Workshhop%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taff\Home\FCA\laije\DocumentsRedir\2010-2013%20Luzern%20IT%20ICH%20PhD%20&amp;%20Project\IT%20ICH%20Own%20Work\Biopiracy%20&amp;%20Patents%20-%20with%20Daniel%20Robinson\Patent%20Analysis\Taonga%20Tipu%20NZ%20Patents%20V14%2024%20April%202018%20(Workshhop%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taff\Home\FCA\laije\DocumentsRedir\2010-2013%20Luzern%20IT%20ICH%20PhD%20&amp;%20Project\IT%20ICH%20Own%20Work\Biopiracy%20&amp;%20Patents%20-%20with%20Daniel%20Robinson\Patent%20Analysis\Taonga%20Tipu%20NZ%20Patents%20V14%2024%20April%202018%20(Workshhop%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taff\Home\FCA\laije\DocumentsRedir\2010-2013%20Luzern%20IT%20ICH%20PhD%20&amp;%20Project\IT%20ICH%20Own%20Work\Biopiracy%20&amp;%20Patents%20-%20with%20Daniel%20Robinson\Patent%20Analysis\Taonga%20Tipu%20NZ%20Patents%20V14%2024%20April%202018%20(Workshhop%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taff\Home\FCA\laije\DocumentsRedir\2010-2013%20Luzern%20IT%20ICH%20PhD%20&amp;%20Project\IT%20ICH%20Own%20Work\Biopiracy%20&amp;%20Patents%20-%20with%20Daniel%20Robinson\Patent%20Analysis\Taonga%20Tipu%20NZ%20Patents%20V14%2024%20April%202018%20(Workshhop%20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Species Frequency</a:t>
            </a:r>
          </a:p>
        </c:rich>
      </c:tx>
      <c:layout>
        <c:manualLayout>
          <c:xMode val="edge"/>
          <c:yMode val="edge"/>
          <c:x val="0.35959164259526699"/>
          <c:y val="4.564852271316260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417254101396141"/>
          <c:y val="0.16192147856517899"/>
          <c:w val="0.55341258378698599"/>
          <c:h val="0.731470686263618"/>
        </c:manualLayout>
      </c:layout>
      <c:barChart>
        <c:barDir val="bar"/>
        <c:grouping val="clustered"/>
        <c:varyColors val="0"/>
        <c:ser>
          <c:idx val="0"/>
          <c:order val="0"/>
          <c:tx>
            <c:strRef>
              <c:f>'Species frequency'!$D$1</c:f>
              <c:strCache>
                <c:ptCount val="1"/>
                <c:pt idx="0">
                  <c:v>Frequency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'Species frequency'!$C$2:$C$12</c:f>
              <c:strCache>
                <c:ptCount val="11"/>
                <c:pt idx="0">
                  <c:v>Cyathea medullaris (Mamaku (black tree fern))</c:v>
                </c:pt>
                <c:pt idx="1">
                  <c:v>Durvillaea antarctica (Rimuroa, Rimurapa)</c:v>
                </c:pt>
                <c:pt idx="2">
                  <c:v>Pachystegia insignis (Malborough rock daisy)</c:v>
                </c:pt>
                <c:pt idx="3">
                  <c:v>Myoporum laetum (Ngaio)</c:v>
                </c:pt>
                <c:pt idx="4">
                  <c:v>Pseudowintera colorata (Horopito (Pepper tree))</c:v>
                </c:pt>
                <c:pt idx="5">
                  <c:v>Cordyline australis (Ti Kouka (Cabbage tree))</c:v>
                </c:pt>
                <c:pt idx="6">
                  <c:v>Podocarpus totara (Totara)</c:v>
                </c:pt>
                <c:pt idx="7">
                  <c:v>Kunzea ericoides (Kānuka (White Manuka))</c:v>
                </c:pt>
                <c:pt idx="8">
                  <c:v>Tetragonia tetragonioides (Kōkihi (NZ Spinach))</c:v>
                </c:pt>
                <c:pt idx="9">
                  <c:v>Phormium tenax (Harekeke (native flax))</c:v>
                </c:pt>
                <c:pt idx="10">
                  <c:v>Leptospermum scoparium (Mānuka (Tea tree))</c:v>
                </c:pt>
              </c:strCache>
            </c:strRef>
          </c:cat>
          <c:val>
            <c:numRef>
              <c:f>'Species frequency'!$D$2:$D$12</c:f>
              <c:numCache>
                <c:formatCode>General</c:formatCode>
                <c:ptCount val="11"/>
                <c:pt idx="0">
                  <c:v>1</c:v>
                </c:pt>
                <c:pt idx="1">
                  <c:v>1</c:v>
                </c:pt>
                <c:pt idx="2">
                  <c:v>1</c:v>
                </c:pt>
                <c:pt idx="3">
                  <c:v>1</c:v>
                </c:pt>
                <c:pt idx="4">
                  <c:v>2</c:v>
                </c:pt>
                <c:pt idx="5">
                  <c:v>4</c:v>
                </c:pt>
                <c:pt idx="6">
                  <c:v>5</c:v>
                </c:pt>
                <c:pt idx="7">
                  <c:v>7</c:v>
                </c:pt>
                <c:pt idx="8">
                  <c:v>10</c:v>
                </c:pt>
                <c:pt idx="9">
                  <c:v>12</c:v>
                </c:pt>
                <c:pt idx="10">
                  <c:v>33</c:v>
                </c:pt>
              </c:numCache>
            </c:numRef>
          </c:val>
          <c:extLst>
            <c:ext xmlns:c16="http://schemas.microsoft.com/office/drawing/2014/chart" uri="{C3380CC4-5D6E-409C-BE32-E72D297353CC}">
              <c16:uniqueId val="{00000000-44A4-44B3-95D1-043CF7400CD5}"/>
            </c:ext>
          </c:extLst>
        </c:ser>
        <c:dLbls>
          <c:dLblPos val="inEnd"/>
          <c:showLegendKey val="0"/>
          <c:showVal val="1"/>
          <c:showCatName val="0"/>
          <c:showSerName val="0"/>
          <c:showPercent val="0"/>
          <c:showBubbleSize val="0"/>
        </c:dLbls>
        <c:gapWidth val="65"/>
        <c:axId val="686818976"/>
        <c:axId val="686821024"/>
      </c:barChart>
      <c:catAx>
        <c:axId val="68681897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mn-lt"/>
                <a:ea typeface="+mn-ea"/>
                <a:cs typeface="+mn-cs"/>
              </a:defRPr>
            </a:pPr>
            <a:endParaRPr lang="en-US"/>
          </a:p>
        </c:txPr>
        <c:crossAx val="686821024"/>
        <c:crosses val="autoZero"/>
        <c:auto val="1"/>
        <c:lblAlgn val="ctr"/>
        <c:lblOffset val="100"/>
        <c:noMultiLvlLbl val="0"/>
      </c:catAx>
      <c:valAx>
        <c:axId val="68682102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868189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NZ"/>
              <a:t>Patent Families</a:t>
            </a:r>
            <a:r>
              <a:rPr lang="en-NZ" baseline="0"/>
              <a:t> of Interest </a:t>
            </a:r>
            <a:r>
              <a:rPr lang="en-NZ"/>
              <a:t>by Field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3759671712559199"/>
          <c:y val="0.107113327344226"/>
          <c:w val="0.744705978996684"/>
          <c:h val="0.85704382519589295"/>
        </c:manualLayout>
      </c:layout>
      <c:barChart>
        <c:barDir val="bar"/>
        <c:grouping val="stack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Field!$K$88:$K$100</c:f>
              <c:strCache>
                <c:ptCount val="13"/>
                <c:pt idx="0">
                  <c:v>dye</c:v>
                </c:pt>
                <c:pt idx="1">
                  <c:v>agritech</c:v>
                </c:pt>
                <c:pt idx="2">
                  <c:v>nutrition</c:v>
                </c:pt>
                <c:pt idx="3">
                  <c:v>pesticide</c:v>
                </c:pt>
                <c:pt idx="4">
                  <c:v>biochemical</c:v>
                </c:pt>
                <c:pt idx="5">
                  <c:v>cleaning product</c:v>
                </c:pt>
                <c:pt idx="6">
                  <c:v>herbal medicine</c:v>
                </c:pt>
                <c:pt idx="7">
                  <c:v>industrial</c:v>
                </c:pt>
                <c:pt idx="8">
                  <c:v>materials and fibres</c:v>
                </c:pt>
                <c:pt idx="9">
                  <c:v>food</c:v>
                </c:pt>
                <c:pt idx="10">
                  <c:v>plant</c:v>
                </c:pt>
                <c:pt idx="11">
                  <c:v>cosmetic</c:v>
                </c:pt>
                <c:pt idx="12">
                  <c:v>pharma</c:v>
                </c:pt>
              </c:strCache>
            </c:strRef>
          </c:cat>
          <c:val>
            <c:numRef>
              <c:f>Field!$L$88:$L$100</c:f>
              <c:numCache>
                <c:formatCode>General</c:formatCode>
                <c:ptCount val="13"/>
                <c:pt idx="0">
                  <c:v>1</c:v>
                </c:pt>
                <c:pt idx="1">
                  <c:v>2</c:v>
                </c:pt>
                <c:pt idx="2">
                  <c:v>2</c:v>
                </c:pt>
                <c:pt idx="3">
                  <c:v>2</c:v>
                </c:pt>
                <c:pt idx="4">
                  <c:v>3</c:v>
                </c:pt>
                <c:pt idx="5">
                  <c:v>3</c:v>
                </c:pt>
                <c:pt idx="6">
                  <c:v>3</c:v>
                </c:pt>
                <c:pt idx="7">
                  <c:v>3</c:v>
                </c:pt>
                <c:pt idx="8">
                  <c:v>5</c:v>
                </c:pt>
                <c:pt idx="9">
                  <c:v>6</c:v>
                </c:pt>
                <c:pt idx="10">
                  <c:v>9</c:v>
                </c:pt>
                <c:pt idx="11">
                  <c:v>18</c:v>
                </c:pt>
                <c:pt idx="12">
                  <c:v>20</c:v>
                </c:pt>
              </c:numCache>
            </c:numRef>
          </c:val>
          <c:extLst>
            <c:ext xmlns:c16="http://schemas.microsoft.com/office/drawing/2014/chart" uri="{C3380CC4-5D6E-409C-BE32-E72D297353CC}">
              <c16:uniqueId val="{00000000-DEA0-46F4-9885-1FE6D4C9866D}"/>
            </c:ext>
          </c:extLst>
        </c:ser>
        <c:dLbls>
          <c:dLblPos val="ctr"/>
          <c:showLegendKey val="0"/>
          <c:showVal val="1"/>
          <c:showCatName val="0"/>
          <c:showSerName val="0"/>
          <c:showPercent val="0"/>
          <c:showBubbleSize val="0"/>
        </c:dLbls>
        <c:gapWidth val="150"/>
        <c:overlap val="100"/>
        <c:axId val="687327728"/>
        <c:axId val="687330048"/>
      </c:barChart>
      <c:catAx>
        <c:axId val="6873277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dk1">
                    <a:lumMod val="75000"/>
                    <a:lumOff val="25000"/>
                  </a:schemeClr>
                </a:solidFill>
                <a:latin typeface="+mn-lt"/>
                <a:ea typeface="+mn-ea"/>
                <a:cs typeface="+mn-cs"/>
              </a:defRPr>
            </a:pPr>
            <a:endParaRPr lang="en-US"/>
          </a:p>
        </c:txPr>
        <c:crossAx val="687330048"/>
        <c:crosses val="autoZero"/>
        <c:auto val="1"/>
        <c:lblAlgn val="ctr"/>
        <c:lblOffset val="100"/>
        <c:noMultiLvlLbl val="0"/>
      </c:catAx>
      <c:valAx>
        <c:axId val="687330048"/>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873277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r>
              <a:rPr lang="en-NZ"/>
              <a:t>Patents of Interest by Country of Filing</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'Further analysis (2)'!$BF$82:$BF$106</c:f>
              <c:strCache>
                <c:ptCount val="25"/>
                <c:pt idx="0">
                  <c:v>Argentina</c:v>
                </c:pt>
                <c:pt idx="1">
                  <c:v>Austria</c:v>
                </c:pt>
                <c:pt idx="2">
                  <c:v>Brazil</c:v>
                </c:pt>
                <c:pt idx="3">
                  <c:v>Eurasian Patent Organisation</c:v>
                </c:pt>
                <c:pt idx="4">
                  <c:v>Croatia</c:v>
                </c:pt>
                <c:pt idx="5">
                  <c:v>Hungary</c:v>
                </c:pt>
                <c:pt idx="6">
                  <c:v>Israel</c:v>
                </c:pt>
                <c:pt idx="7">
                  <c:v>Malaysia</c:v>
                </c:pt>
                <c:pt idx="8">
                  <c:v>Norway</c:v>
                </c:pt>
                <c:pt idx="9">
                  <c:v>Russia</c:v>
                </c:pt>
                <c:pt idx="10">
                  <c:v>Taiwan</c:v>
                </c:pt>
                <c:pt idx="11">
                  <c:v>Germany</c:v>
                </c:pt>
                <c:pt idx="12">
                  <c:v>Denmark</c:v>
                </c:pt>
                <c:pt idx="13">
                  <c:v>Hong Kong</c:v>
                </c:pt>
                <c:pt idx="14">
                  <c:v>Spain</c:v>
                </c:pt>
                <c:pt idx="15">
                  <c:v>Canada</c:v>
                </c:pt>
                <c:pt idx="16">
                  <c:v>UK</c:v>
                </c:pt>
                <c:pt idx="17">
                  <c:v>New Zealand</c:v>
                </c:pt>
                <c:pt idx="18">
                  <c:v>European Patent Office</c:v>
                </c:pt>
                <c:pt idx="19">
                  <c:v>Japan</c:v>
                </c:pt>
                <c:pt idx="20">
                  <c:v>Australia</c:v>
                </c:pt>
                <c:pt idx="21">
                  <c:v>WIPO</c:v>
                </c:pt>
                <c:pt idx="22">
                  <c:v>Korea</c:v>
                </c:pt>
                <c:pt idx="23">
                  <c:v>China</c:v>
                </c:pt>
                <c:pt idx="24">
                  <c:v>USA</c:v>
                </c:pt>
              </c:strCache>
            </c:strRef>
          </c:cat>
          <c:val>
            <c:numRef>
              <c:f>'Further analysis (2)'!$BG$82:$BG$106</c:f>
              <c:numCache>
                <c:formatCode>General</c:formatCode>
                <c:ptCount val="25"/>
                <c:pt idx="0">
                  <c:v>1</c:v>
                </c:pt>
                <c:pt idx="1">
                  <c:v>1</c:v>
                </c:pt>
                <c:pt idx="2">
                  <c:v>1</c:v>
                </c:pt>
                <c:pt idx="3">
                  <c:v>1</c:v>
                </c:pt>
                <c:pt idx="4">
                  <c:v>1</c:v>
                </c:pt>
                <c:pt idx="5">
                  <c:v>1</c:v>
                </c:pt>
                <c:pt idx="6">
                  <c:v>1</c:v>
                </c:pt>
                <c:pt idx="7">
                  <c:v>1</c:v>
                </c:pt>
                <c:pt idx="8">
                  <c:v>1</c:v>
                </c:pt>
                <c:pt idx="9">
                  <c:v>1</c:v>
                </c:pt>
                <c:pt idx="10">
                  <c:v>1</c:v>
                </c:pt>
                <c:pt idx="11">
                  <c:v>2</c:v>
                </c:pt>
                <c:pt idx="12">
                  <c:v>2</c:v>
                </c:pt>
                <c:pt idx="13">
                  <c:v>2</c:v>
                </c:pt>
                <c:pt idx="14">
                  <c:v>3</c:v>
                </c:pt>
                <c:pt idx="15">
                  <c:v>6</c:v>
                </c:pt>
                <c:pt idx="16">
                  <c:v>8</c:v>
                </c:pt>
                <c:pt idx="17">
                  <c:v>9</c:v>
                </c:pt>
                <c:pt idx="18">
                  <c:v>10</c:v>
                </c:pt>
                <c:pt idx="19">
                  <c:v>11</c:v>
                </c:pt>
                <c:pt idx="20">
                  <c:v>12</c:v>
                </c:pt>
                <c:pt idx="21">
                  <c:v>13</c:v>
                </c:pt>
                <c:pt idx="22">
                  <c:v>17</c:v>
                </c:pt>
                <c:pt idx="23">
                  <c:v>21</c:v>
                </c:pt>
                <c:pt idx="24">
                  <c:v>34</c:v>
                </c:pt>
              </c:numCache>
            </c:numRef>
          </c:val>
          <c:extLst>
            <c:ext xmlns:c16="http://schemas.microsoft.com/office/drawing/2014/chart" uri="{C3380CC4-5D6E-409C-BE32-E72D297353CC}">
              <c16:uniqueId val="{00000000-D394-41E4-BCE9-ABCA95925345}"/>
            </c:ext>
          </c:extLst>
        </c:ser>
        <c:dLbls>
          <c:dLblPos val="inEnd"/>
          <c:showLegendKey val="0"/>
          <c:showVal val="1"/>
          <c:showCatName val="0"/>
          <c:showSerName val="0"/>
          <c:showPercent val="0"/>
          <c:showBubbleSize val="0"/>
        </c:dLbls>
        <c:gapWidth val="65"/>
        <c:axId val="725069584"/>
        <c:axId val="725082832"/>
      </c:barChart>
      <c:catAx>
        <c:axId val="72506958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725082832"/>
        <c:crosses val="autoZero"/>
        <c:auto val="1"/>
        <c:lblAlgn val="ctr"/>
        <c:lblOffset val="100"/>
        <c:noMultiLvlLbl val="0"/>
      </c:catAx>
      <c:valAx>
        <c:axId val="72508283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crossAx val="7250695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NZ" sz="2400" i="1" dirty="0">
                <a:solidFill>
                  <a:schemeClr val="tx1"/>
                </a:solidFill>
              </a:rPr>
              <a:t>Leptospermum </a:t>
            </a:r>
            <a:r>
              <a:rPr lang="en-NZ" sz="2400" i="1" dirty="0" err="1">
                <a:solidFill>
                  <a:schemeClr val="tx1"/>
                </a:solidFill>
              </a:rPr>
              <a:t>scoparium</a:t>
            </a:r>
            <a:r>
              <a:rPr lang="en-NZ" sz="2400" i="1" dirty="0">
                <a:solidFill>
                  <a:schemeClr val="tx1"/>
                </a:solidFill>
              </a:rPr>
              <a:t> </a:t>
            </a:r>
            <a:r>
              <a:rPr lang="en-NZ" sz="2400" dirty="0">
                <a:solidFill>
                  <a:schemeClr val="tx1"/>
                </a:solidFill>
              </a:rPr>
              <a:t>by Field</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6477796368121997"/>
          <c:y val="0.10000151387365599"/>
          <c:w val="0.70962745830966401"/>
          <c:h val="0.84131237707246298"/>
        </c:manualLayout>
      </c:layout>
      <c:barChart>
        <c:barDir val="bar"/>
        <c:grouping val="clustered"/>
        <c:varyColors val="0"/>
        <c:ser>
          <c:idx val="0"/>
          <c:order val="0"/>
          <c:tx>
            <c:strRef>
              <c:f>Manuka!$K$45:$K$51</c:f>
              <c:strCache>
                <c:ptCount val="7"/>
                <c:pt idx="0">
                  <c:v>1</c:v>
                </c:pt>
                <c:pt idx="1">
                  <c:v>1</c:v>
                </c:pt>
                <c:pt idx="2">
                  <c:v>1</c:v>
                </c:pt>
                <c:pt idx="3">
                  <c:v>3</c:v>
                </c:pt>
                <c:pt idx="4">
                  <c:v>4</c:v>
                </c:pt>
                <c:pt idx="5">
                  <c:v>8</c:v>
                </c:pt>
                <c:pt idx="6">
                  <c:v>17</c:v>
                </c:pt>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Manuka!$J$45:$J$51</c:f>
              <c:strCache>
                <c:ptCount val="7"/>
                <c:pt idx="0">
                  <c:v>Agritech</c:v>
                </c:pt>
                <c:pt idx="1">
                  <c:v>Biochem</c:v>
                </c:pt>
                <c:pt idx="2">
                  <c:v>Materials and fibres</c:v>
                </c:pt>
                <c:pt idx="3">
                  <c:v>Cleaning product</c:v>
                </c:pt>
                <c:pt idx="4">
                  <c:v>Food/Beverage</c:v>
                </c:pt>
                <c:pt idx="5">
                  <c:v>Cosmetics</c:v>
                </c:pt>
                <c:pt idx="6">
                  <c:v>Pharma</c:v>
                </c:pt>
              </c:strCache>
            </c:strRef>
          </c:cat>
          <c:val>
            <c:numRef>
              <c:f>Manuka!$K$45:$K$52</c:f>
              <c:numCache>
                <c:formatCode>General</c:formatCode>
                <c:ptCount val="7"/>
                <c:pt idx="0">
                  <c:v>1</c:v>
                </c:pt>
                <c:pt idx="1">
                  <c:v>1</c:v>
                </c:pt>
                <c:pt idx="2">
                  <c:v>1</c:v>
                </c:pt>
                <c:pt idx="3">
                  <c:v>3</c:v>
                </c:pt>
                <c:pt idx="4">
                  <c:v>4</c:v>
                </c:pt>
                <c:pt idx="5">
                  <c:v>8</c:v>
                </c:pt>
                <c:pt idx="6">
                  <c:v>17</c:v>
                </c:pt>
              </c:numCache>
            </c:numRef>
          </c:val>
          <c:extLst>
            <c:ext xmlns:c16="http://schemas.microsoft.com/office/drawing/2014/chart" uri="{C3380CC4-5D6E-409C-BE32-E72D297353CC}">
              <c16:uniqueId val="{00000000-A17D-4AC4-BF13-F35CCB60F53B}"/>
            </c:ext>
          </c:extLst>
        </c:ser>
        <c:dLbls>
          <c:dLblPos val="inEnd"/>
          <c:showLegendKey val="0"/>
          <c:showVal val="1"/>
          <c:showCatName val="0"/>
          <c:showSerName val="0"/>
          <c:showPercent val="0"/>
          <c:showBubbleSize val="0"/>
        </c:dLbls>
        <c:gapWidth val="182"/>
        <c:axId val="685416048"/>
        <c:axId val="687403520"/>
      </c:barChart>
      <c:catAx>
        <c:axId val="685416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87403520"/>
        <c:crosses val="autoZero"/>
        <c:auto val="1"/>
        <c:lblAlgn val="ctr"/>
        <c:lblOffset val="100"/>
        <c:noMultiLvlLbl val="0"/>
      </c:catAx>
      <c:valAx>
        <c:axId val="687403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8541604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NZ" sz="2000" b="1" i="1">
                <a:solidFill>
                  <a:schemeClr val="tx1"/>
                </a:solidFill>
              </a:rPr>
              <a:t>Leptospermum scoparium </a:t>
            </a:r>
            <a:r>
              <a:rPr lang="en-NZ" sz="2000" b="1">
                <a:solidFill>
                  <a:schemeClr val="tx1"/>
                </a:solidFill>
              </a:rPr>
              <a:t>by Jurisdiction of Filing</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2060"/>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Manuka!$AT$39:$AT$61</c:f>
              <c:strCache>
                <c:ptCount val="23"/>
                <c:pt idx="0">
                  <c:v>Argentina</c:v>
                </c:pt>
                <c:pt idx="1">
                  <c:v>Austria</c:v>
                </c:pt>
                <c:pt idx="2">
                  <c:v>Brazil</c:v>
                </c:pt>
                <c:pt idx="3">
                  <c:v>Eurasian Patent Organisation</c:v>
                </c:pt>
                <c:pt idx="4">
                  <c:v>Croatia</c:v>
                </c:pt>
                <c:pt idx="5">
                  <c:v>Hungary</c:v>
                </c:pt>
                <c:pt idx="6">
                  <c:v>Israel</c:v>
                </c:pt>
                <c:pt idx="7">
                  <c:v>Malaysia</c:v>
                </c:pt>
                <c:pt idx="8">
                  <c:v>Russia</c:v>
                </c:pt>
                <c:pt idx="9">
                  <c:v>Hong Kong</c:v>
                </c:pt>
                <c:pt idx="10">
                  <c:v>Germany</c:v>
                </c:pt>
                <c:pt idx="11">
                  <c:v>Denmark</c:v>
                </c:pt>
                <c:pt idx="12">
                  <c:v>Spain</c:v>
                </c:pt>
                <c:pt idx="13">
                  <c:v>UK</c:v>
                </c:pt>
                <c:pt idx="14">
                  <c:v>Canada</c:v>
                </c:pt>
                <c:pt idx="15">
                  <c:v>Korea</c:v>
                </c:pt>
                <c:pt idx="16">
                  <c:v>New Zealand</c:v>
                </c:pt>
                <c:pt idx="17">
                  <c:v>European Patent Office</c:v>
                </c:pt>
                <c:pt idx="18">
                  <c:v>Japan</c:v>
                </c:pt>
                <c:pt idx="19">
                  <c:v>China</c:v>
                </c:pt>
                <c:pt idx="20">
                  <c:v>Australia</c:v>
                </c:pt>
                <c:pt idx="21">
                  <c:v>WIPO</c:v>
                </c:pt>
                <c:pt idx="22">
                  <c:v>USA</c:v>
                </c:pt>
              </c:strCache>
            </c:strRef>
          </c:cat>
          <c:val>
            <c:numRef>
              <c:f>Manuka!$AU$39:$AU$61</c:f>
              <c:numCache>
                <c:formatCode>General</c:formatCode>
                <c:ptCount val="23"/>
                <c:pt idx="0">
                  <c:v>1</c:v>
                </c:pt>
                <c:pt idx="1">
                  <c:v>1</c:v>
                </c:pt>
                <c:pt idx="2">
                  <c:v>1</c:v>
                </c:pt>
                <c:pt idx="3">
                  <c:v>1</c:v>
                </c:pt>
                <c:pt idx="4">
                  <c:v>1</c:v>
                </c:pt>
                <c:pt idx="5">
                  <c:v>1</c:v>
                </c:pt>
                <c:pt idx="6">
                  <c:v>1</c:v>
                </c:pt>
                <c:pt idx="7">
                  <c:v>1</c:v>
                </c:pt>
                <c:pt idx="8">
                  <c:v>1</c:v>
                </c:pt>
                <c:pt idx="9">
                  <c:v>1</c:v>
                </c:pt>
                <c:pt idx="10">
                  <c:v>2</c:v>
                </c:pt>
                <c:pt idx="11">
                  <c:v>2</c:v>
                </c:pt>
                <c:pt idx="12">
                  <c:v>2</c:v>
                </c:pt>
                <c:pt idx="13">
                  <c:v>2</c:v>
                </c:pt>
                <c:pt idx="14">
                  <c:v>4</c:v>
                </c:pt>
                <c:pt idx="15">
                  <c:v>4</c:v>
                </c:pt>
                <c:pt idx="16">
                  <c:v>7</c:v>
                </c:pt>
                <c:pt idx="17">
                  <c:v>7</c:v>
                </c:pt>
                <c:pt idx="18">
                  <c:v>9</c:v>
                </c:pt>
                <c:pt idx="19">
                  <c:v>11</c:v>
                </c:pt>
                <c:pt idx="20">
                  <c:v>12</c:v>
                </c:pt>
                <c:pt idx="21">
                  <c:v>12</c:v>
                </c:pt>
                <c:pt idx="22">
                  <c:v>16</c:v>
                </c:pt>
              </c:numCache>
            </c:numRef>
          </c:val>
          <c:extLst>
            <c:ext xmlns:c16="http://schemas.microsoft.com/office/drawing/2014/chart" uri="{C3380CC4-5D6E-409C-BE32-E72D297353CC}">
              <c16:uniqueId val="{00000000-DD69-46F1-9B78-237B601C0C0E}"/>
            </c:ext>
          </c:extLst>
        </c:ser>
        <c:dLbls>
          <c:dLblPos val="inEnd"/>
          <c:showLegendKey val="0"/>
          <c:showVal val="1"/>
          <c:showCatName val="0"/>
          <c:showSerName val="0"/>
          <c:showPercent val="0"/>
          <c:showBubbleSize val="0"/>
        </c:dLbls>
        <c:gapWidth val="182"/>
        <c:axId val="687547904"/>
        <c:axId val="687188784"/>
      </c:barChart>
      <c:catAx>
        <c:axId val="687547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87188784"/>
        <c:crosses val="autoZero"/>
        <c:auto val="1"/>
        <c:lblAlgn val="ctr"/>
        <c:lblOffset val="100"/>
        <c:noMultiLvlLbl val="0"/>
      </c:catAx>
      <c:valAx>
        <c:axId val="687188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8754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9" cy="498693"/>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9" cy="498693"/>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66813" y="1243013"/>
            <a:ext cx="4471987" cy="3354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83307"/>
            <a:ext cx="5444490" cy="391361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7"/>
            <a:ext cx="2949099" cy="49869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7"/>
            <a:ext cx="2949099"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3173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0562" y="4783307"/>
            <a:ext cx="5444490" cy="391361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166813" y="1243013"/>
            <a:ext cx="4471987" cy="3354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0562" y="4783307"/>
            <a:ext cx="5444490" cy="391361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NZ" dirty="0"/>
              <a:t>Unsurprisingly, Manuka is at the top with 33 patents mentioning it </a:t>
            </a:r>
            <a:endParaRPr dirty="0"/>
          </a:p>
        </p:txBody>
      </p:sp>
      <p:sp>
        <p:nvSpPr>
          <p:cNvPr id="256" name="Shape 256"/>
          <p:cNvSpPr>
            <a:spLocks noGrp="1" noRot="1" noChangeAspect="1"/>
          </p:cNvSpPr>
          <p:nvPr>
            <p:ph type="sldImg" idx="2"/>
          </p:nvPr>
        </p:nvSpPr>
        <p:spPr>
          <a:xfrm>
            <a:off x="1166813" y="1243013"/>
            <a:ext cx="4471987" cy="3354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11</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9969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Totara</a:t>
            </a:r>
            <a:r>
              <a:rPr lang="en-US" baseline="0" dirty="0"/>
              <a:t> </a:t>
            </a:r>
            <a:r>
              <a:rPr lang="mr-IN" baseline="0" dirty="0"/>
              <a:t>–</a:t>
            </a:r>
            <a:r>
              <a:rPr lang="en-US" baseline="0" dirty="0"/>
              <a:t> No known Maori medicinal use. </a:t>
            </a:r>
            <a:r>
              <a:rPr lang="en-US" baseline="0" dirty="0" err="1"/>
              <a:t>Totarol</a:t>
            </a:r>
            <a:r>
              <a:rPr lang="en-US" baseline="0" dirty="0"/>
              <a:t> is anti-microbial.</a:t>
            </a:r>
          </a:p>
          <a:p>
            <a:pPr>
              <a:buFont typeface="Arial" charset="0"/>
              <a:buChar char="•"/>
            </a:pPr>
            <a:r>
              <a:rPr lang="en-US" baseline="0" dirty="0"/>
              <a:t>Title: A Method Of Extracting </a:t>
            </a:r>
            <a:r>
              <a:rPr lang="en-US" baseline="0" dirty="0" err="1"/>
              <a:t>Totarol</a:t>
            </a:r>
            <a:r>
              <a:rPr lang="en-US" baseline="0" dirty="0"/>
              <a:t> And/or A Product Containing </a:t>
            </a:r>
            <a:r>
              <a:rPr lang="en-US" baseline="0" dirty="0" err="1"/>
              <a:t>Totarol</a:t>
            </a:r>
            <a:endParaRPr lang="en-US" baseline="0" dirty="0"/>
          </a:p>
          <a:p>
            <a:pPr>
              <a:buFont typeface="Arial" charset="0"/>
              <a:buChar char="•"/>
            </a:pPr>
            <a:r>
              <a:rPr lang="cs-CZ" dirty="0"/>
              <a:t>NZ No. 530834.</a:t>
            </a:r>
            <a:r>
              <a:rPr lang="cs-CZ" baseline="0" dirty="0"/>
              <a:t> </a:t>
            </a:r>
            <a:r>
              <a:rPr lang="en-US" baseline="0" dirty="0"/>
              <a:t>Filed </a:t>
            </a:r>
            <a:r>
              <a:rPr lang="is-IS" dirty="0"/>
              <a:t>28 Jan 2004,</a:t>
            </a:r>
            <a:r>
              <a:rPr lang="is-IS" baseline="0" dirty="0"/>
              <a:t> Patent date </a:t>
            </a:r>
            <a:r>
              <a:rPr lang="is-IS" dirty="0"/>
              <a:t>22 Apr 2005, Granted</a:t>
            </a:r>
            <a:r>
              <a:rPr lang="is-IS" baseline="0" dirty="0"/>
              <a:t> </a:t>
            </a:r>
            <a:r>
              <a:rPr lang="is-IS" dirty="0"/>
              <a:t>11 Oct 2007.</a:t>
            </a:r>
            <a:endParaRPr lang="en-US" dirty="0"/>
          </a:p>
          <a:p>
            <a:endParaRPr lang="en-US" dirty="0"/>
          </a:p>
          <a:p>
            <a:r>
              <a:rPr lang="en-US" dirty="0"/>
              <a:t>Horopito - Māori take leaf, chew it, apply to wounds, which heal rapidly, leaving a blue tattoo mark (Harper, quoted in Beattie MS 582/E/11, </a:t>
            </a:r>
            <a:r>
              <a:rPr lang="en-US" dirty="0" err="1"/>
              <a:t>Hocken</a:t>
            </a:r>
            <a:r>
              <a:rPr lang="en-US" dirty="0"/>
              <a:t>). </a:t>
            </a:r>
          </a:p>
          <a:p>
            <a:pPr>
              <a:buFontTx/>
              <a:buChar char="-"/>
            </a:pPr>
            <a:r>
              <a:rPr lang="en-US" dirty="0" err="1"/>
              <a:t>Polygodial</a:t>
            </a:r>
            <a:r>
              <a:rPr lang="en-US" dirty="0"/>
              <a:t> is antimicrobial.</a:t>
            </a:r>
          </a:p>
          <a:p>
            <a:pPr marL="457200" marR="0"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t>Title: Co2 Extraction Of </a:t>
            </a:r>
            <a:r>
              <a:rPr lang="en-US" dirty="0" err="1"/>
              <a:t>Polygodial</a:t>
            </a:r>
            <a:r>
              <a:rPr lang="en-US" dirty="0"/>
              <a:t> From Horopito </a:t>
            </a:r>
            <a:endParaRPr lang="is-IS" dirty="0"/>
          </a:p>
          <a:p>
            <a:pPr>
              <a:buFontTx/>
              <a:buChar char="-"/>
            </a:pPr>
            <a:r>
              <a:rPr lang="cs-CZ" dirty="0"/>
              <a:t>NZ No.</a:t>
            </a:r>
            <a:r>
              <a:rPr lang="cs-CZ" baseline="0" dirty="0"/>
              <a:t> </a:t>
            </a:r>
            <a:r>
              <a:rPr lang="is-IS" dirty="0"/>
              <a:t>520178,</a:t>
            </a:r>
            <a:r>
              <a:rPr lang="is-IS" baseline="0" dirty="0"/>
              <a:t> F</a:t>
            </a:r>
            <a:r>
              <a:rPr lang="en-US" baseline="0" dirty="0" err="1"/>
              <a:t>i</a:t>
            </a:r>
            <a:r>
              <a:rPr lang="is-IS" baseline="0" dirty="0"/>
              <a:t>led </a:t>
            </a:r>
            <a:r>
              <a:rPr lang="ro-RO" dirty="0"/>
              <a:t>15 </a:t>
            </a:r>
            <a:r>
              <a:rPr lang="ro-RO" dirty="0" err="1"/>
              <a:t>Jul</a:t>
            </a:r>
            <a:r>
              <a:rPr lang="ro-RO" dirty="0"/>
              <a:t> 2002,</a:t>
            </a:r>
            <a:r>
              <a:rPr lang="ro-RO" baseline="0" dirty="0"/>
              <a:t> Patent date </a:t>
            </a:r>
            <a:r>
              <a:rPr lang="en-US" dirty="0"/>
              <a:t>15 Oct 2003, </a:t>
            </a:r>
            <a:r>
              <a:rPr lang="ro-RO" baseline="0" dirty="0" err="1"/>
              <a:t>Granted</a:t>
            </a:r>
            <a:r>
              <a:rPr lang="ro-RO" baseline="0" dirty="0"/>
              <a:t> </a:t>
            </a:r>
            <a:r>
              <a:rPr lang="is-IS" dirty="0"/>
              <a:t>09 Jun 2005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12</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441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13</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346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Especially East Cape of NZ.</a:t>
            </a:r>
          </a:p>
          <a:p>
            <a:r>
              <a:rPr lang="en-NZ" dirty="0" err="1"/>
              <a:t>Ngati</a:t>
            </a:r>
            <a:r>
              <a:rPr lang="en-NZ" dirty="0"/>
              <a:t> </a:t>
            </a:r>
            <a:r>
              <a:rPr lang="en-NZ" dirty="0" err="1"/>
              <a:t>Porou</a:t>
            </a:r>
            <a:endParaRPr lang="en-NZ" dirty="0"/>
          </a:p>
          <a:p>
            <a:endParaRPr lang="en-NZ" dirty="0"/>
          </a:p>
          <a:p>
            <a:endParaRPr lang="en-NZ" dirty="0"/>
          </a:p>
        </p:txBody>
      </p:sp>
      <p:sp>
        <p:nvSpPr>
          <p:cNvPr id="4" name="Slide Number Placeholder 3"/>
          <p:cNvSpPr>
            <a:spLocks noGrp="1"/>
          </p:cNvSpPr>
          <p:nvPr>
            <p:ph type="sldNum" sz="quarter" idx="10"/>
          </p:nvPr>
        </p:nvSpPr>
        <p:spPr/>
        <p:txBody>
          <a:bodyPr/>
          <a:lstStyle/>
          <a:p>
            <a:fld id="{86A6FE01-C94F-40FF-B74F-F6D0D0973EFF}" type="slidenum">
              <a:rPr lang="en-NZ" smtClean="0"/>
              <a:pPr/>
              <a:t>14</a:t>
            </a:fld>
            <a:endParaRPr lang="en-NZ"/>
          </a:p>
        </p:txBody>
      </p:sp>
    </p:spTree>
    <p:extLst>
      <p:ext uri="{BB962C8B-B14F-4D97-AF65-F5344CB8AC3E}">
        <p14:creationId xmlns:p14="http://schemas.microsoft.com/office/powerpoint/2010/main" val="3184683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15</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185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More than 33, as two were for pharma and cosmetic</a:t>
            </a:r>
          </a:p>
        </p:txBody>
      </p:sp>
      <p:sp>
        <p:nvSpPr>
          <p:cNvPr id="4" name="Slide Number Placeholder 3"/>
          <p:cNvSpPr>
            <a:spLocks noGrp="1"/>
          </p:cNvSpPr>
          <p:nvPr>
            <p:ph type="sldNum" sz="quarter" idx="10"/>
          </p:nvPr>
        </p:nvSpPr>
        <p:spPr/>
        <p:txBody>
          <a:bodyPr/>
          <a:lstStyle/>
          <a:p>
            <a:fld id="{86A6FE01-C94F-40FF-B74F-F6D0D0973EFF}" type="slidenum">
              <a:rPr lang="en-NZ" smtClean="0"/>
              <a:pPr/>
              <a:t>16</a:t>
            </a:fld>
            <a:endParaRPr lang="en-NZ"/>
          </a:p>
        </p:txBody>
      </p:sp>
    </p:spTree>
    <p:extLst>
      <p:ext uri="{BB962C8B-B14F-4D97-AF65-F5344CB8AC3E}">
        <p14:creationId xmlns:p14="http://schemas.microsoft.com/office/powerpoint/2010/main" val="4259099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0562" y="4783307"/>
            <a:ext cx="5444490" cy="3913614"/>
          </a:xfrm>
          <a:prstGeom prst="rect">
            <a:avLst/>
          </a:prstGeom>
        </p:spPr>
        <p:txBody>
          <a:bodyPr spcFirstLastPara="1" wrap="square" lIns="91425" tIns="91425" rIns="91425" bIns="91425" anchor="t" anchorCtr="0">
            <a:noAutofit/>
          </a:bodyPr>
          <a:lstStyle/>
          <a:p>
            <a:r>
              <a:rPr lang="en-NZ" dirty="0"/>
              <a:t>Of the 33 families of interest.</a:t>
            </a:r>
          </a:p>
          <a:p>
            <a:r>
              <a:rPr lang="en-NZ" dirty="0"/>
              <a:t>88 national patent applications</a:t>
            </a:r>
          </a:p>
          <a:p>
            <a:r>
              <a:rPr lang="en-NZ" dirty="0"/>
              <a:t>12 WO filings not included</a:t>
            </a:r>
            <a:endParaRPr dirty="0"/>
          </a:p>
        </p:txBody>
      </p:sp>
      <p:sp>
        <p:nvSpPr>
          <p:cNvPr id="284" name="Shape 284"/>
          <p:cNvSpPr>
            <a:spLocks noGrp="1" noRot="1" noChangeAspect="1"/>
          </p:cNvSpPr>
          <p:nvPr>
            <p:ph type="sldImg" idx="2"/>
          </p:nvPr>
        </p:nvSpPr>
        <p:spPr>
          <a:xfrm>
            <a:off x="1166813" y="1243013"/>
            <a:ext cx="4471987" cy="3354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000" dirty="0">
                <a:solidFill>
                  <a:schemeClr val="tx1"/>
                </a:solidFill>
                <a:latin typeface="+mj-lt"/>
              </a:rPr>
              <a:t>Coast Biologicals Limited – NZ Company</a:t>
            </a:r>
          </a:p>
          <a:p>
            <a:r>
              <a:rPr lang="en-NZ" sz="1000" dirty="0" err="1">
                <a:solidFill>
                  <a:schemeClr val="tx1"/>
                </a:solidFill>
                <a:latin typeface="+mj-lt"/>
              </a:rPr>
              <a:t>Manukamed</a:t>
            </a:r>
            <a:r>
              <a:rPr lang="en-NZ" sz="1000" dirty="0">
                <a:solidFill>
                  <a:schemeClr val="tx1"/>
                </a:solidFill>
                <a:latin typeface="+mj-lt"/>
              </a:rPr>
              <a:t> Ltd – NZ Company</a:t>
            </a:r>
          </a:p>
          <a:p>
            <a:r>
              <a:rPr lang="en-NZ" sz="1000" dirty="0" err="1">
                <a:solidFill>
                  <a:schemeClr val="tx1"/>
                </a:solidFill>
                <a:latin typeface="+mj-lt"/>
              </a:rPr>
              <a:t>Medihoney</a:t>
            </a:r>
            <a:r>
              <a:rPr lang="en-NZ" sz="1000" dirty="0">
                <a:solidFill>
                  <a:schemeClr val="tx1"/>
                </a:solidFill>
                <a:latin typeface="+mj-lt"/>
              </a:rPr>
              <a:t> Pty Ltd – Was </a:t>
            </a:r>
            <a:r>
              <a:rPr lang="en-NZ" sz="1000" dirty="0" err="1">
                <a:solidFill>
                  <a:schemeClr val="tx1"/>
                </a:solidFill>
                <a:latin typeface="+mj-lt"/>
              </a:rPr>
              <a:t>Aus</a:t>
            </a:r>
            <a:r>
              <a:rPr lang="en-NZ" sz="1000" dirty="0">
                <a:solidFill>
                  <a:schemeClr val="tx1"/>
                </a:solidFill>
                <a:latin typeface="+mj-lt"/>
              </a:rPr>
              <a:t>, bought by </a:t>
            </a:r>
            <a:r>
              <a:rPr lang="en-NZ" sz="1000" dirty="0" err="1">
                <a:solidFill>
                  <a:schemeClr val="tx1"/>
                </a:solidFill>
                <a:latin typeface="+mj-lt"/>
              </a:rPr>
              <a:t>Comvita</a:t>
            </a:r>
            <a:r>
              <a:rPr lang="en-NZ" sz="1000" dirty="0">
                <a:solidFill>
                  <a:schemeClr val="tx1"/>
                </a:solidFill>
                <a:latin typeface="+mj-lt"/>
              </a:rPr>
              <a:t> (a</a:t>
            </a:r>
            <a:r>
              <a:rPr lang="en-NZ" sz="1000" baseline="0" dirty="0">
                <a:solidFill>
                  <a:schemeClr val="tx1"/>
                </a:solidFill>
                <a:latin typeface="+mj-lt"/>
              </a:rPr>
              <a:t> NZ Company)</a:t>
            </a:r>
          </a:p>
          <a:p>
            <a:r>
              <a:rPr lang="en-NZ" sz="1000" dirty="0" err="1">
                <a:solidFill>
                  <a:schemeClr val="tx1"/>
                </a:solidFill>
                <a:latin typeface="+mj-lt"/>
              </a:rPr>
              <a:t>Iams</a:t>
            </a:r>
            <a:r>
              <a:rPr lang="en-NZ" sz="1000" dirty="0">
                <a:solidFill>
                  <a:schemeClr val="tx1"/>
                </a:solidFill>
                <a:latin typeface="+mj-lt"/>
              </a:rPr>
              <a:t> Company</a:t>
            </a:r>
            <a:r>
              <a:rPr lang="en-NZ" sz="1000" baseline="0" dirty="0">
                <a:solidFill>
                  <a:schemeClr val="tx1"/>
                </a:solidFill>
                <a:latin typeface="+mj-lt"/>
              </a:rPr>
              <a:t> – US Company, specialising in pet food</a:t>
            </a:r>
          </a:p>
          <a:p>
            <a:r>
              <a:rPr lang="en-NZ" sz="1000" dirty="0">
                <a:solidFill>
                  <a:schemeClr val="tx1"/>
                </a:solidFill>
                <a:latin typeface="+mj-lt"/>
              </a:rPr>
              <a:t>Manuka Health New Zealand Ltd – NZ Company</a:t>
            </a:r>
            <a:endParaRPr lang="en-NZ" sz="1000" baseline="0" dirty="0">
              <a:solidFill>
                <a:schemeClr val="tx1"/>
              </a:solidFill>
              <a:latin typeface="+mj-lt"/>
            </a:endParaRPr>
          </a:p>
          <a:p>
            <a:r>
              <a:rPr lang="en-NZ" sz="1000" dirty="0" err="1">
                <a:solidFill>
                  <a:schemeClr val="tx1"/>
                </a:solidFill>
                <a:latin typeface="+mj-lt"/>
              </a:rPr>
              <a:t>Cyclochem</a:t>
            </a:r>
            <a:r>
              <a:rPr lang="en-NZ" sz="1000" dirty="0">
                <a:solidFill>
                  <a:schemeClr val="tx1"/>
                </a:solidFill>
                <a:latin typeface="+mj-lt"/>
              </a:rPr>
              <a:t> Co Ltd – Japanese Company</a:t>
            </a:r>
          </a:p>
          <a:p>
            <a:endParaRPr lang="en-NZ" sz="1000" dirty="0">
              <a:solidFill>
                <a:schemeClr val="tx1"/>
              </a:solidFill>
              <a:latin typeface="+mj-lt"/>
            </a:endParaRPr>
          </a:p>
          <a:p>
            <a:r>
              <a:rPr lang="en-NZ" sz="1000" dirty="0">
                <a:solidFill>
                  <a:schemeClr val="tx1"/>
                </a:solidFill>
                <a:latin typeface="+mj-lt"/>
              </a:rPr>
              <a:t>There are other NZ patents</a:t>
            </a:r>
            <a:r>
              <a:rPr lang="en-NZ" sz="1000" baseline="0" dirty="0">
                <a:solidFill>
                  <a:schemeClr val="tx1"/>
                </a:solidFill>
                <a:latin typeface="+mj-lt"/>
              </a:rPr>
              <a:t> relating to Manuka that were not found on Patent Lens – limits of patent lens. </a:t>
            </a:r>
          </a:p>
          <a:p>
            <a:r>
              <a:rPr lang="en-NZ" sz="1000" baseline="0" dirty="0" err="1">
                <a:solidFill>
                  <a:schemeClr val="tx1"/>
                </a:solidFill>
                <a:latin typeface="+mj-lt"/>
              </a:rPr>
              <a:t>Wai</a:t>
            </a:r>
            <a:r>
              <a:rPr lang="en-NZ" sz="1000" baseline="0" dirty="0">
                <a:solidFill>
                  <a:schemeClr val="tx1"/>
                </a:solidFill>
                <a:latin typeface="+mj-lt"/>
              </a:rPr>
              <a:t> 262, at 130: “</a:t>
            </a:r>
            <a:r>
              <a:rPr lang="en-NZ" sz="1000" b="0" i="0" u="none" strike="noStrike" kern="1200" baseline="0" dirty="0">
                <a:solidFill>
                  <a:schemeClr val="tx1"/>
                </a:solidFill>
                <a:latin typeface="+mj-lt"/>
                <a:ea typeface="+mn-ea"/>
                <a:cs typeface="+mn-cs"/>
              </a:rPr>
              <a:t>In New Zealand, patents have been granted for a number of </a:t>
            </a:r>
            <a:r>
              <a:rPr lang="en-NZ" sz="1000" b="0" i="0" u="none" strike="noStrike" kern="1200" baseline="0" dirty="0" err="1">
                <a:solidFill>
                  <a:schemeClr val="tx1"/>
                </a:solidFill>
                <a:latin typeface="+mj-lt"/>
                <a:ea typeface="+mn-ea"/>
                <a:cs typeface="+mn-cs"/>
              </a:rPr>
              <a:t>mānuka</a:t>
            </a:r>
            <a:r>
              <a:rPr lang="en-NZ" sz="1000" b="0" i="0" u="none" strike="noStrike" kern="1200" baseline="0" dirty="0">
                <a:solidFill>
                  <a:schemeClr val="tx1"/>
                </a:solidFill>
                <a:latin typeface="+mj-lt"/>
                <a:ea typeface="+mn-ea"/>
                <a:cs typeface="+mn-cs"/>
              </a:rPr>
              <a:t>-related products and processes. These include the use of </a:t>
            </a:r>
            <a:r>
              <a:rPr lang="en-NZ" sz="1000" b="0" i="0" u="none" strike="noStrike" kern="1200" baseline="0" dirty="0" err="1">
                <a:solidFill>
                  <a:schemeClr val="tx1"/>
                </a:solidFill>
                <a:latin typeface="+mj-lt"/>
                <a:ea typeface="+mn-ea"/>
                <a:cs typeface="+mn-cs"/>
              </a:rPr>
              <a:t>mānuka</a:t>
            </a:r>
            <a:r>
              <a:rPr lang="en-NZ" sz="1000" b="0" i="0" u="none" strike="noStrike" kern="1200" baseline="0" dirty="0">
                <a:solidFill>
                  <a:schemeClr val="tx1"/>
                </a:solidFill>
                <a:latin typeface="+mj-lt"/>
                <a:ea typeface="+mn-ea"/>
                <a:cs typeface="+mn-cs"/>
              </a:rPr>
              <a:t> in a process for brewing ale ; </a:t>
            </a:r>
            <a:r>
              <a:rPr lang="en-NZ" sz="1000" b="0" i="0" u="none" strike="noStrike" kern="1200" baseline="0" dirty="0" err="1">
                <a:solidFill>
                  <a:schemeClr val="tx1"/>
                </a:solidFill>
                <a:latin typeface="+mj-lt"/>
                <a:ea typeface="+mn-ea"/>
                <a:cs typeface="+mn-cs"/>
              </a:rPr>
              <a:t>mānuka</a:t>
            </a:r>
            <a:r>
              <a:rPr lang="en-NZ" sz="1000" b="0" i="0" u="none" strike="noStrike" kern="1200" baseline="0" dirty="0">
                <a:solidFill>
                  <a:schemeClr val="tx1"/>
                </a:solidFill>
                <a:latin typeface="+mj-lt"/>
                <a:ea typeface="+mn-ea"/>
                <a:cs typeface="+mn-cs"/>
              </a:rPr>
              <a:t> extract useful in the treatment and prevention of oral diseases and pathogens ; UMF-fortified honey ; </a:t>
            </a:r>
            <a:r>
              <a:rPr lang="en-NZ" sz="1000" b="0" i="0" u="none" strike="noStrike" kern="1200" baseline="0" dirty="0" err="1">
                <a:solidFill>
                  <a:schemeClr val="tx1"/>
                </a:solidFill>
                <a:latin typeface="+mj-lt"/>
                <a:ea typeface="+mn-ea"/>
                <a:cs typeface="+mn-cs"/>
              </a:rPr>
              <a:t>mānuka</a:t>
            </a:r>
            <a:r>
              <a:rPr lang="en-NZ" sz="1000" b="0" i="0" u="none" strike="noStrike" kern="1200" baseline="0" dirty="0">
                <a:solidFill>
                  <a:schemeClr val="tx1"/>
                </a:solidFill>
                <a:latin typeface="+mj-lt"/>
                <a:ea typeface="+mn-ea"/>
                <a:cs typeface="+mn-cs"/>
              </a:rPr>
              <a:t> hair-removal formulation ; and </a:t>
            </a:r>
            <a:r>
              <a:rPr lang="en-NZ" sz="1000" b="0" i="0" u="none" strike="noStrike" kern="1200" baseline="0" dirty="0" err="1">
                <a:solidFill>
                  <a:schemeClr val="tx1"/>
                </a:solidFill>
                <a:latin typeface="+mj-lt"/>
                <a:ea typeface="+mn-ea"/>
                <a:cs typeface="+mn-cs"/>
              </a:rPr>
              <a:t>mānuka</a:t>
            </a:r>
            <a:r>
              <a:rPr lang="en-NZ" sz="1000" b="0" i="0" u="none" strike="noStrike" kern="1200" baseline="0" dirty="0">
                <a:solidFill>
                  <a:schemeClr val="tx1"/>
                </a:solidFill>
                <a:latin typeface="+mj-lt"/>
                <a:ea typeface="+mn-ea"/>
                <a:cs typeface="+mn-cs"/>
              </a:rPr>
              <a:t> honey as part of an antibacterial compound.” </a:t>
            </a:r>
          </a:p>
          <a:p>
            <a:r>
              <a:rPr lang="fr-FR" sz="1000" b="0" i="0" u="none" strike="noStrike" kern="1200" baseline="0" dirty="0">
                <a:solidFill>
                  <a:schemeClr val="tx1"/>
                </a:solidFill>
                <a:latin typeface="+mj-lt"/>
                <a:ea typeface="+mn-ea"/>
                <a:cs typeface="+mn-cs"/>
              </a:rPr>
              <a:t>Patents 519778, 518044, 533368, 535038, 555191</a:t>
            </a:r>
          </a:p>
          <a:p>
            <a:endParaRPr lang="fr-FR" sz="1000" b="0" i="0" u="none" strike="noStrike" kern="1200" baseline="0" dirty="0">
              <a:solidFill>
                <a:schemeClr val="tx1"/>
              </a:solidFill>
              <a:latin typeface="+mj-lt"/>
              <a:ea typeface="+mn-ea"/>
              <a:cs typeface="+mn-cs"/>
            </a:endParaRPr>
          </a:p>
          <a:p>
            <a:r>
              <a:rPr lang="fr-FR" sz="1000" b="0" i="0" u="none" strike="noStrike" kern="1200" baseline="0" dirty="0">
                <a:solidFill>
                  <a:schemeClr val="tx1"/>
                </a:solidFill>
                <a:latin typeface="+mj-lt"/>
                <a:ea typeface="+mn-ea"/>
                <a:cs typeface="+mn-cs"/>
              </a:rPr>
              <a:t>All </a:t>
            </a:r>
            <a:r>
              <a:rPr lang="fr-FR" sz="1000" b="0" i="0" u="none" strike="noStrike" kern="1200" baseline="0" dirty="0" err="1">
                <a:solidFill>
                  <a:schemeClr val="tx1"/>
                </a:solidFill>
                <a:latin typeface="+mj-lt"/>
                <a:ea typeface="+mn-ea"/>
                <a:cs typeface="+mn-cs"/>
              </a:rPr>
              <a:t>take</a:t>
            </a:r>
            <a:r>
              <a:rPr lang="fr-FR" sz="1000" b="0" i="0" u="none" strike="noStrike" kern="1200" baseline="0" dirty="0">
                <a:solidFill>
                  <a:schemeClr val="tx1"/>
                </a:solidFill>
                <a:latin typeface="+mj-lt"/>
                <a:ea typeface="+mn-ea"/>
                <a:cs typeface="+mn-cs"/>
              </a:rPr>
              <a:t> </a:t>
            </a:r>
            <a:r>
              <a:rPr lang="fr-FR" sz="1000" b="0" i="0" u="none" strike="noStrike" kern="1200" baseline="0" dirty="0" err="1">
                <a:solidFill>
                  <a:schemeClr val="tx1"/>
                </a:solidFill>
                <a:latin typeface="+mj-lt"/>
                <a:ea typeface="+mn-ea"/>
                <a:cs typeface="+mn-cs"/>
              </a:rPr>
              <a:t>advantage</a:t>
            </a:r>
            <a:r>
              <a:rPr lang="fr-FR" sz="1000" b="0" i="0" u="none" strike="noStrike" kern="1200" baseline="0" dirty="0">
                <a:solidFill>
                  <a:schemeClr val="tx1"/>
                </a:solidFill>
                <a:latin typeface="+mj-lt"/>
                <a:ea typeface="+mn-ea"/>
                <a:cs typeface="+mn-cs"/>
              </a:rPr>
              <a:t> of </a:t>
            </a:r>
            <a:r>
              <a:rPr lang="fr-FR" sz="1000" b="0" i="0" u="none" strike="noStrike" kern="1200" baseline="0" dirty="0" err="1">
                <a:solidFill>
                  <a:schemeClr val="tx1"/>
                </a:solidFill>
                <a:latin typeface="+mj-lt"/>
                <a:ea typeface="+mn-ea"/>
                <a:cs typeface="+mn-cs"/>
              </a:rPr>
              <a:t>known</a:t>
            </a:r>
            <a:r>
              <a:rPr lang="fr-FR" sz="1000" b="0" i="0" u="none" strike="noStrike" kern="1200" baseline="0" dirty="0">
                <a:solidFill>
                  <a:schemeClr val="tx1"/>
                </a:solidFill>
                <a:latin typeface="+mj-lt"/>
                <a:ea typeface="+mn-ea"/>
                <a:cs typeface="+mn-cs"/>
              </a:rPr>
              <a:t> uses/applications of </a:t>
            </a:r>
            <a:r>
              <a:rPr lang="fr-FR" sz="1000" b="0" i="0" u="none" strike="noStrike" kern="1200" baseline="0" dirty="0" err="1">
                <a:solidFill>
                  <a:schemeClr val="tx1"/>
                </a:solidFill>
                <a:latin typeface="+mj-lt"/>
                <a:ea typeface="+mn-ea"/>
                <a:cs typeface="+mn-cs"/>
              </a:rPr>
              <a:t>manuka</a:t>
            </a:r>
            <a:r>
              <a:rPr lang="fr-FR" sz="1000" b="0" i="0" u="none" strike="noStrike" kern="1200" baseline="0" dirty="0">
                <a:solidFill>
                  <a:schemeClr val="tx1"/>
                </a:solidFill>
                <a:latin typeface="+mj-lt"/>
                <a:ea typeface="+mn-ea"/>
                <a:cs typeface="+mn-cs"/>
              </a:rPr>
              <a:t> and </a:t>
            </a:r>
            <a:r>
              <a:rPr lang="fr-FR" sz="1000" b="0" i="1" u="none" strike="noStrike" kern="1200" baseline="0" dirty="0" err="1">
                <a:solidFill>
                  <a:schemeClr val="tx1"/>
                </a:solidFill>
                <a:latin typeface="+mj-lt"/>
                <a:ea typeface="+mn-ea"/>
                <a:cs typeface="+mn-cs"/>
              </a:rPr>
              <a:t>Leptospermum</a:t>
            </a:r>
            <a:r>
              <a:rPr lang="fr-FR" sz="1000" b="0" i="1" u="none" strike="noStrike" kern="1200" baseline="0" dirty="0">
                <a:solidFill>
                  <a:schemeClr val="tx1"/>
                </a:solidFill>
                <a:latin typeface="+mj-lt"/>
                <a:ea typeface="+mn-ea"/>
                <a:cs typeface="+mn-cs"/>
              </a:rPr>
              <a:t> </a:t>
            </a:r>
            <a:r>
              <a:rPr lang="fr-FR" sz="1000" b="0" i="1" u="none" strike="noStrike" kern="1200" baseline="0" dirty="0" err="1">
                <a:solidFill>
                  <a:schemeClr val="tx1"/>
                </a:solidFill>
                <a:latin typeface="+mj-lt"/>
                <a:ea typeface="+mn-ea"/>
                <a:cs typeface="+mn-cs"/>
              </a:rPr>
              <a:t>scoparium</a:t>
            </a:r>
            <a:r>
              <a:rPr lang="fr-FR" sz="1000" b="0" i="1" u="none" strike="noStrike" kern="1200" baseline="0" dirty="0">
                <a:solidFill>
                  <a:schemeClr val="tx1"/>
                </a:solidFill>
                <a:latin typeface="+mj-lt"/>
                <a:ea typeface="+mn-ea"/>
                <a:cs typeface="+mn-cs"/>
              </a:rPr>
              <a:t>. </a:t>
            </a:r>
            <a:endParaRPr lang="en-NZ" sz="1000" i="1" dirty="0">
              <a:latin typeface="+mj-lt"/>
            </a:endParaRPr>
          </a:p>
        </p:txBody>
      </p:sp>
      <p:sp>
        <p:nvSpPr>
          <p:cNvPr id="4" name="Slide Number Placeholder 3"/>
          <p:cNvSpPr>
            <a:spLocks noGrp="1"/>
          </p:cNvSpPr>
          <p:nvPr>
            <p:ph type="sldNum" sz="quarter" idx="10"/>
          </p:nvPr>
        </p:nvSpPr>
        <p:spPr/>
        <p:txBody>
          <a:bodyPr/>
          <a:lstStyle/>
          <a:p>
            <a:fld id="{86A6FE01-C94F-40FF-B74F-F6D0D0973EFF}" type="slidenum">
              <a:rPr lang="en-NZ" smtClean="0"/>
              <a:pPr/>
              <a:t>18</a:t>
            </a:fld>
            <a:endParaRPr lang="en-NZ"/>
          </a:p>
        </p:txBody>
      </p:sp>
    </p:spTree>
    <p:extLst>
      <p:ext uri="{BB962C8B-B14F-4D97-AF65-F5344CB8AC3E}">
        <p14:creationId xmlns:p14="http://schemas.microsoft.com/office/powerpoint/2010/main" val="3289374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19</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825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0562" y="4783307"/>
            <a:ext cx="5444490" cy="391361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12" name="Shape 112"/>
          <p:cNvSpPr>
            <a:spLocks noGrp="1" noRot="1" noChangeAspect="1"/>
          </p:cNvSpPr>
          <p:nvPr>
            <p:ph type="sldImg" idx="2"/>
          </p:nvPr>
        </p:nvSpPr>
        <p:spPr>
          <a:xfrm>
            <a:off x="1166813" y="1243013"/>
            <a:ext cx="4471987" cy="33543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8539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Should we bother to  try and identify connection with </a:t>
            </a:r>
            <a:r>
              <a:rPr lang="en-NZ" dirty="0" err="1"/>
              <a:t>matauranga</a:t>
            </a:r>
            <a:r>
              <a:rPr lang="en-NZ" dirty="0"/>
              <a:t> Maori</a:t>
            </a:r>
            <a:r>
              <a:rPr lang="en-NZ" baseline="0" dirty="0"/>
              <a:t> when our information is imperfect?</a:t>
            </a:r>
            <a:endParaRPr lang="en-NZ" dirty="0"/>
          </a:p>
          <a:p>
            <a:r>
              <a:rPr lang="en-NZ" dirty="0"/>
              <a:t>Does it matter that we later</a:t>
            </a:r>
            <a:r>
              <a:rPr lang="en-NZ" baseline="0" dirty="0"/>
              <a:t> found out that a species wasn’t endemic/near endemic? </a:t>
            </a:r>
          </a:p>
          <a:p>
            <a:r>
              <a:rPr lang="en-NZ" baseline="0" dirty="0"/>
              <a:t>Is it patronising to over-categorise in “patent lawyer” language?</a:t>
            </a:r>
            <a:endParaRPr lang="en-NZ"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20</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797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221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0562" y="4783307"/>
            <a:ext cx="5444490" cy="3913614"/>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sz="1200" b="0" i="0" u="none" strike="noStrike" cap="none" dirty="0">
                <a:solidFill>
                  <a:schemeClr val="dk1"/>
                </a:solidFill>
                <a:latin typeface="Calibri"/>
                <a:ea typeface="Calibri"/>
                <a:cs typeface="Calibri"/>
                <a:sym typeface="Calibri"/>
              </a:rPr>
              <a:t>Use of ethnobotanical/ethno-medical texts focused on Maori IK to identify the potential use of IK towards patents.</a:t>
            </a:r>
            <a:endParaRPr lang="en-NZ" sz="2000" dirty="0"/>
          </a:p>
          <a:p>
            <a:pPr marL="0" lvl="0" indent="0">
              <a:spcBef>
                <a:spcPts val="0"/>
              </a:spcBef>
              <a:spcAft>
                <a:spcPts val="0"/>
              </a:spcAft>
              <a:buNone/>
            </a:pPr>
            <a:endParaRPr dirty="0"/>
          </a:p>
        </p:txBody>
      </p:sp>
      <p:sp>
        <p:nvSpPr>
          <p:cNvPr id="138" name="Shape 138"/>
          <p:cNvSpPr>
            <a:spLocks noGrp="1" noRot="1" noChangeAspect="1"/>
          </p:cNvSpPr>
          <p:nvPr>
            <p:ph type="sldImg" idx="2"/>
          </p:nvPr>
        </p:nvSpPr>
        <p:spPr>
          <a:xfrm>
            <a:off x="1166813" y="1243013"/>
            <a:ext cx="4471987" cy="3354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66813" y="1243013"/>
            <a:ext cx="4471987" cy="3354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0562" y="4783307"/>
            <a:ext cx="5444490" cy="3913614"/>
          </a:xfrm>
          <a:prstGeom prst="rect">
            <a:avLst/>
          </a:prstGeom>
          <a:noFill/>
          <a:ln>
            <a:noFill/>
          </a:ln>
        </p:spPr>
        <p:txBody>
          <a:bodyPr spcFirstLastPara="1" wrap="square" lIns="91425" tIns="45700" rIns="91425" bIns="45700" anchor="t" anchorCtr="0">
            <a:noAutofit/>
          </a:bodyPr>
          <a:lstStyle/>
          <a:p>
            <a:pPr marL="171450" marR="0" lvl="0" indent="-9525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54939" y="9440647"/>
            <a:ext cx="2949099"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pPr marL="0" marR="0" lvl="0" indent="0" algn="r" rtl="0">
                <a:spcBef>
                  <a:spcPts val="0"/>
                </a:spcBef>
                <a:spcAft>
                  <a:spcPts val="0"/>
                </a:spcAft>
                <a:buNone/>
              </a:p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66813" y="1243013"/>
            <a:ext cx="4471987" cy="3354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0562" y="4783307"/>
            <a:ext cx="5444490" cy="39136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0" i="0" u="none" strike="noStrike" cap="none" dirty="0">
                <a:solidFill>
                  <a:schemeClr val="dk1"/>
                </a:solidFill>
                <a:latin typeface="Calibri"/>
                <a:ea typeface="Calibri"/>
                <a:cs typeface="Calibri"/>
                <a:sym typeface="Calibri"/>
              </a:rPr>
              <a:t>So for example one Manuka family has patents filed in 17 different countries</a:t>
            </a:r>
            <a:endParaRPr sz="1200" b="0" i="0" u="none" strike="noStrike" cap="none" dirty="0">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54939" y="9440647"/>
            <a:ext cx="2949099"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pPr marL="0" marR="0" lvl="0" indent="0" algn="r" rtl="0">
                <a:spcBef>
                  <a:spcPts val="0"/>
                </a:spcBef>
                <a:spcAft>
                  <a:spcPts val="0"/>
                </a:spcAft>
                <a:buNone/>
              </a:p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66813" y="1243013"/>
            <a:ext cx="4471987" cy="3354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0562" y="4783307"/>
            <a:ext cx="5444490" cy="3913614"/>
          </a:xfrm>
          <a:prstGeom prst="rect">
            <a:avLst/>
          </a:prstGeom>
          <a:noFill/>
          <a:ln>
            <a:noFill/>
          </a:ln>
        </p:spPr>
        <p:txBody>
          <a:bodyPr spcFirstLastPara="1" wrap="square" lIns="91425" tIns="45700" rIns="91425" bIns="45700" anchor="t" anchorCtr="0">
            <a:noAutofit/>
          </a:bodyPr>
          <a:lstStyle/>
          <a:p>
            <a:pPr marL="171450" marR="0" lvl="0" indent="-9525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54939" y="9440647"/>
            <a:ext cx="2949099"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pPr marL="0" marR="0" lvl="0" indent="0" algn="r" rtl="0">
                <a:spcBef>
                  <a:spcPts val="0"/>
                </a:spcBef>
                <a:spcAft>
                  <a:spcPts val="0"/>
                </a:spcAft>
                <a:buNone/>
              </a:p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803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66813" y="1243013"/>
            <a:ext cx="4471987" cy="3354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83307"/>
            <a:ext cx="5444490" cy="39136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0" i="0" u="none" strike="noStrike" cap="none">
                <a:solidFill>
                  <a:schemeClr val="dk1"/>
                </a:solidFill>
                <a:latin typeface="Calibri"/>
                <a:ea typeface="Calibri"/>
                <a:cs typeface="Calibri"/>
                <a:sym typeface="Calibri"/>
              </a:rPr>
              <a:t>In this case, the identity of the plant is not really relevant to the monopoly being claimed by the patent applicant</a:t>
            </a:r>
            <a:endParaRPr sz="1200" b="0" i="0" u="none" strike="noStrike" cap="none">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54939" y="9440647"/>
            <a:ext cx="2949099" cy="49869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Calibri"/>
                <a:ea typeface="Calibri"/>
                <a:cs typeface="Calibri"/>
                <a:sym typeface="Calibri"/>
              </a:rPr>
              <a:pPr marL="0" marR="0" lvl="0" indent="0" algn="r" rtl="0">
                <a:spcBef>
                  <a:spcPts val="0"/>
                </a:spcBef>
                <a:spcAft>
                  <a:spcPts val="0"/>
                </a:spcAft>
                <a:buNone/>
              </a:p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8</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759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4 applications that – upon closer inspection – did</a:t>
            </a:r>
            <a:r>
              <a:rPr lang="en-NZ" baseline="0" dirty="0"/>
              <a:t> not actually claim the species</a:t>
            </a:r>
          </a:p>
          <a:p>
            <a:pPr>
              <a:buFontTx/>
              <a:buChar char="-"/>
            </a:pPr>
            <a:r>
              <a:rPr lang="en-NZ" baseline="0" dirty="0"/>
              <a:t>2 for Manuka</a:t>
            </a:r>
          </a:p>
          <a:p>
            <a:pPr>
              <a:buFontTx/>
              <a:buChar char="-"/>
            </a:pPr>
            <a:r>
              <a:rPr lang="en-NZ" baseline="0" dirty="0"/>
              <a:t>2 for Kauri.</a:t>
            </a:r>
            <a:endParaRPr lang="en-NZ"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AU"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9</a:t>
            </a:fld>
            <a:endParaRPr lang="en-A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608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AU"/>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AU"/>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AU"/>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AU"/>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AU"/>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AU"/>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AU"/>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AU"/>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AU"/>
              <a:pPr marL="0" lvl="0" indent="0">
                <a:spcBef>
                  <a:spcPts val="0"/>
                </a:spcBef>
                <a:spcAft>
                  <a:spcPts val="0"/>
                </a:spcAft>
                <a:buNone/>
              </a:pPr>
              <a:t>‹#›</a:t>
            </a:fld>
            <a:endParaRPr/>
          </a:p>
        </p:txBody>
      </p:sp>
    </p:spTree>
    <p:extLst>
      <p:ext uri="{BB962C8B-B14F-4D97-AF65-F5344CB8AC3E}">
        <p14:creationId xmlns:p14="http://schemas.microsoft.com/office/powerpoint/2010/main" val="20038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AU"/>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 id="2147483657" r:id="rId7"/>
    <p:sldLayoutId id="2147483658"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eara.govt.nz/en/rongoa-medicinal-use-of-plant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irstlightfloweressences.co.n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descr="narrowscreen green.eps"/>
          <p:cNvPicPr preferRelativeResize="0"/>
          <p:nvPr/>
        </p:nvPicPr>
        <p:blipFill rotWithShape="1">
          <a:blip r:embed="rId3">
            <a:alphaModFix/>
          </a:blip>
          <a:srcRect/>
          <a:stretch/>
        </p:blipFill>
        <p:spPr>
          <a:xfrm>
            <a:off x="0" y="5893594"/>
            <a:ext cx="9144000" cy="964406"/>
          </a:xfrm>
          <a:prstGeom prst="rect">
            <a:avLst/>
          </a:prstGeom>
          <a:noFill/>
          <a:ln>
            <a:noFill/>
          </a:ln>
        </p:spPr>
      </p:pic>
      <p:pic>
        <p:nvPicPr>
          <p:cNvPr id="89" name="Shape 89"/>
          <p:cNvPicPr preferRelativeResize="0"/>
          <p:nvPr/>
        </p:nvPicPr>
        <p:blipFill rotWithShape="1">
          <a:blip r:embed="rId4">
            <a:alphaModFix/>
          </a:blip>
          <a:srcRect/>
          <a:stretch/>
        </p:blipFill>
        <p:spPr>
          <a:xfrm>
            <a:off x="267609" y="259123"/>
            <a:ext cx="2881033" cy="927361"/>
          </a:xfrm>
          <a:prstGeom prst="rect">
            <a:avLst/>
          </a:prstGeom>
          <a:noFill/>
          <a:ln>
            <a:noFill/>
          </a:ln>
        </p:spPr>
      </p:pic>
      <p:sp>
        <p:nvSpPr>
          <p:cNvPr id="90" name="Shape 90"/>
          <p:cNvSpPr txBox="1">
            <a:spLocks noGrp="1"/>
          </p:cNvSpPr>
          <p:nvPr>
            <p:ph type="ctrTitle"/>
          </p:nvPr>
        </p:nvSpPr>
        <p:spPr>
          <a:xfrm>
            <a:off x="685800" y="1603187"/>
            <a:ext cx="7772400" cy="2376264"/>
          </a:xfrm>
          <a:prstGeom prst="rect">
            <a:avLst/>
          </a:prstGeom>
          <a:noFill/>
          <a:ln>
            <a:noFill/>
          </a:ln>
        </p:spPr>
        <p:txBody>
          <a:bodyPr spcFirstLastPara="1" wrap="square" lIns="91425" tIns="45700" rIns="91425" bIns="45700" anchor="ctr" anchorCtr="0">
            <a:noAutofit/>
          </a:bodyPr>
          <a:lstStyle/>
          <a:p>
            <a:pPr lvl="0">
              <a:buSzPts val="3959"/>
            </a:pPr>
            <a:r>
              <a:rPr lang="en-NZ" dirty="0"/>
              <a:t>Patenting of Plant-Based Resources with Known Māori Uses</a:t>
            </a:r>
            <a:endParaRPr sz="3959" b="0" i="0" u="none" strike="noStrike" cap="none" dirty="0">
              <a:solidFill>
                <a:schemeClr val="dk1"/>
              </a:solidFill>
              <a:latin typeface="Calibri"/>
              <a:ea typeface="Calibri"/>
              <a:cs typeface="Calibri"/>
              <a:sym typeface="Calibri"/>
            </a:endParaRPr>
          </a:p>
        </p:txBody>
      </p:sp>
      <p:sp>
        <p:nvSpPr>
          <p:cNvPr id="91" name="Shape 91"/>
          <p:cNvSpPr txBox="1">
            <a:spLocks noGrp="1"/>
          </p:cNvSpPr>
          <p:nvPr>
            <p:ph type="subTitle" idx="1"/>
          </p:nvPr>
        </p:nvSpPr>
        <p:spPr>
          <a:xfrm>
            <a:off x="1371600" y="4396154"/>
            <a:ext cx="6400800" cy="1348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2960"/>
              <a:buFont typeface="Arial"/>
              <a:buNone/>
            </a:pPr>
            <a:r>
              <a:rPr lang="en-AU" sz="2960" b="0" i="0" u="none" strike="noStrike" cap="none" dirty="0">
                <a:solidFill>
                  <a:srgbClr val="888888"/>
                </a:solidFill>
                <a:latin typeface="Calibri"/>
                <a:ea typeface="Calibri"/>
                <a:cs typeface="Calibri"/>
                <a:sym typeface="Calibri"/>
              </a:rPr>
              <a:t>A/Prof Daniel Robinson, Dr Jessica Lai, Hai-</a:t>
            </a:r>
            <a:r>
              <a:rPr lang="en-AU" sz="2960" b="0" i="0" u="none" strike="noStrike" cap="none" dirty="0" err="1">
                <a:solidFill>
                  <a:srgbClr val="888888"/>
                </a:solidFill>
                <a:latin typeface="Calibri"/>
                <a:ea typeface="Calibri"/>
                <a:cs typeface="Calibri"/>
                <a:sym typeface="Calibri"/>
              </a:rPr>
              <a:t>Yuean</a:t>
            </a:r>
            <a:r>
              <a:rPr lang="en-AU" sz="2960" b="0" i="0" u="none" strike="noStrike" cap="none" dirty="0">
                <a:solidFill>
                  <a:srgbClr val="888888"/>
                </a:solidFill>
                <a:latin typeface="Calibri"/>
                <a:ea typeface="Calibri"/>
                <a:cs typeface="Calibri"/>
                <a:sym typeface="Calibri"/>
              </a:rPr>
              <a:t> </a:t>
            </a:r>
            <a:r>
              <a:rPr lang="en-AU" sz="2960" b="0" i="0" u="none" strike="noStrike" cap="none" dirty="0" err="1">
                <a:solidFill>
                  <a:srgbClr val="888888"/>
                </a:solidFill>
                <a:latin typeface="Calibri"/>
                <a:ea typeface="Calibri"/>
                <a:cs typeface="Calibri"/>
                <a:sym typeface="Calibri"/>
              </a:rPr>
              <a:t>Tualima</a:t>
            </a:r>
            <a:r>
              <a:rPr lang="en-AU" sz="2960" b="0" i="0" u="none" strike="noStrike" cap="none" dirty="0">
                <a:solidFill>
                  <a:srgbClr val="888888"/>
                </a:solidFill>
                <a:latin typeface="Calibri"/>
                <a:ea typeface="Calibri"/>
                <a:cs typeface="Calibri"/>
                <a:sym typeface="Calibri"/>
              </a:rPr>
              <a:t> and Dr Tim Stirrup</a:t>
            </a:r>
            <a:endParaRPr sz="296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747061431"/>
              </p:ext>
            </p:extLst>
          </p:nvPr>
        </p:nvGraphicFramePr>
        <p:xfrm>
          <a:off x="251520" y="404664"/>
          <a:ext cx="8640960" cy="6120680"/>
        </p:xfrm>
        <a:graphic>
          <a:graphicData uri="http://schemas.openxmlformats.org/drawingml/2006/chart">
            <c:chart xmlns:c="http://schemas.openxmlformats.org/drawingml/2006/chart" xmlns:r="http://schemas.openxmlformats.org/officeDocument/2006/relationships" r:id="rId3"/>
          </a:graphicData>
        </a:graphic>
      </p:graphicFrame>
      <p:sp>
        <p:nvSpPr>
          <p:cNvPr id="2" name="Rounded Rectangular Callout 1"/>
          <p:cNvSpPr/>
          <p:nvPr/>
        </p:nvSpPr>
        <p:spPr>
          <a:xfrm>
            <a:off x="6516216" y="2276872"/>
            <a:ext cx="1728192" cy="1008112"/>
          </a:xfrm>
          <a:prstGeom prst="wedgeRoundRectCallout">
            <a:avLst>
              <a:gd name="adj1" fmla="val -120024"/>
              <a:gd name="adj2" fmla="val -3863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dirty="0"/>
              <a:t>Later discovered not to be endemic/near endemic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81025567"/>
              </p:ext>
            </p:extLst>
          </p:nvPr>
        </p:nvGraphicFramePr>
        <p:xfrm>
          <a:off x="395536" y="404664"/>
          <a:ext cx="8496944" cy="6120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959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107614856"/>
              </p:ext>
            </p:extLst>
          </p:nvPr>
        </p:nvGraphicFramePr>
        <p:xfrm>
          <a:off x="107504" y="188640"/>
          <a:ext cx="8834694" cy="6552728"/>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1440159" y="2090330"/>
            <a:ext cx="2880320" cy="611754"/>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a:off x="4968551" y="2011486"/>
            <a:ext cx="3844936" cy="769441"/>
          </a:xfrm>
          <a:prstGeom prst="rect">
            <a:avLst/>
          </a:prstGeom>
          <a:noFill/>
          <a:ln w="25400">
            <a:solidFill>
              <a:srgbClr val="FF0000"/>
            </a:solidFill>
          </a:ln>
        </p:spPr>
        <p:txBody>
          <a:bodyPr wrap="square" rtlCol="0">
            <a:spAutoFit/>
          </a:bodyPr>
          <a:lstStyle/>
          <a:p>
            <a:r>
              <a:rPr lang="en-NZ" sz="1600" dirty="0">
                <a:solidFill>
                  <a:srgbClr val="FF0000"/>
                </a:solidFill>
              </a:rPr>
              <a:t>7 of these related to </a:t>
            </a:r>
            <a:r>
              <a:rPr lang="en-NZ" sz="1600" dirty="0" err="1">
                <a:solidFill>
                  <a:srgbClr val="FF0000"/>
                </a:solidFill>
              </a:rPr>
              <a:t>Mānuka</a:t>
            </a:r>
            <a:endParaRPr lang="en-NZ" sz="1600" dirty="0">
              <a:solidFill>
                <a:srgbClr val="FF0000"/>
              </a:solidFill>
            </a:endParaRPr>
          </a:p>
          <a:p>
            <a:r>
              <a:rPr lang="en-NZ" dirty="0">
                <a:solidFill>
                  <a:srgbClr val="FF0000"/>
                </a:solidFill>
              </a:rPr>
              <a:t>(1 Totara – method of extracting </a:t>
            </a:r>
            <a:r>
              <a:rPr lang="en-NZ" dirty="0" err="1">
                <a:solidFill>
                  <a:srgbClr val="FF0000"/>
                </a:solidFill>
              </a:rPr>
              <a:t>Totarol</a:t>
            </a:r>
            <a:r>
              <a:rPr lang="en-NZ" dirty="0">
                <a:solidFill>
                  <a:srgbClr val="FF0000"/>
                </a:solidFill>
              </a:rPr>
              <a:t>)</a:t>
            </a:r>
          </a:p>
          <a:p>
            <a:r>
              <a:rPr lang="en-NZ" dirty="0">
                <a:solidFill>
                  <a:srgbClr val="FF0000"/>
                </a:solidFill>
              </a:rPr>
              <a:t>(1 Horopito – method of extracting </a:t>
            </a:r>
            <a:r>
              <a:rPr lang="en-NZ" dirty="0" err="1">
                <a:solidFill>
                  <a:srgbClr val="FF0000"/>
                </a:solidFill>
              </a:rPr>
              <a:t>Polygodial</a:t>
            </a:r>
            <a:r>
              <a:rPr lang="en-NZ" dirty="0">
                <a:solidFill>
                  <a:srgbClr val="FF0000"/>
                </a:solidFill>
              </a:rPr>
              <a:t>)</a:t>
            </a:r>
          </a:p>
        </p:txBody>
      </p:sp>
      <p:cxnSp>
        <p:nvCxnSpPr>
          <p:cNvPr id="7" name="Straight Connector 6"/>
          <p:cNvCxnSpPr>
            <a:stCxn id="4" idx="6"/>
            <a:endCxn id="5" idx="1"/>
          </p:cNvCxnSpPr>
          <p:nvPr/>
        </p:nvCxnSpPr>
        <p:spPr>
          <a:xfrm>
            <a:off x="4320479" y="2396207"/>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82" y="2780928"/>
            <a:ext cx="8229600" cy="1143000"/>
          </a:xfrm>
        </p:spPr>
        <p:txBody>
          <a:bodyPr/>
          <a:lstStyle/>
          <a:p>
            <a:r>
              <a:rPr lang="en-NZ" dirty="0"/>
              <a:t>A Case Study (Lai, 2019)</a:t>
            </a:r>
          </a:p>
        </p:txBody>
      </p:sp>
    </p:spTree>
    <p:extLst>
      <p:ext uri="{BB962C8B-B14F-4D97-AF65-F5344CB8AC3E}">
        <p14:creationId xmlns:p14="http://schemas.microsoft.com/office/powerpoint/2010/main" val="147398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NZ" i="1" dirty="0">
                <a:solidFill>
                  <a:srgbClr val="002060"/>
                </a:solidFill>
              </a:rPr>
              <a:t>Leptospermum </a:t>
            </a:r>
            <a:r>
              <a:rPr lang="en-NZ" i="1" dirty="0" err="1">
                <a:solidFill>
                  <a:srgbClr val="002060"/>
                </a:solidFill>
              </a:rPr>
              <a:t>scoparium</a:t>
            </a:r>
            <a:r>
              <a:rPr lang="en-NZ" dirty="0">
                <a:solidFill>
                  <a:srgbClr val="002060"/>
                </a:solidFill>
              </a:rPr>
              <a:t> </a:t>
            </a:r>
            <a:br>
              <a:rPr lang="en-NZ" dirty="0">
                <a:solidFill>
                  <a:srgbClr val="002060"/>
                </a:solidFill>
              </a:rPr>
            </a:br>
            <a:r>
              <a:rPr lang="en-NZ" dirty="0">
                <a:solidFill>
                  <a:srgbClr val="002060"/>
                </a:solidFill>
              </a:rPr>
              <a:t>(</a:t>
            </a:r>
            <a:r>
              <a:rPr lang="en-NZ" dirty="0" err="1">
                <a:solidFill>
                  <a:srgbClr val="002060"/>
                </a:solidFill>
              </a:rPr>
              <a:t>mānuka</a:t>
            </a:r>
            <a:r>
              <a:rPr lang="en-NZ" dirty="0">
                <a:solidFill>
                  <a:srgbClr val="002060"/>
                </a:solidFill>
              </a:rPr>
              <a:t>, red tea tree)</a:t>
            </a:r>
          </a:p>
        </p:txBody>
      </p:sp>
      <p:sp>
        <p:nvSpPr>
          <p:cNvPr id="4" name="Content Placeholder 3"/>
          <p:cNvSpPr>
            <a:spLocks noGrp="1"/>
          </p:cNvSpPr>
          <p:nvPr>
            <p:ph sz="half" idx="1"/>
          </p:nvPr>
        </p:nvSpPr>
        <p:spPr>
          <a:xfrm>
            <a:off x="457200" y="1931670"/>
            <a:ext cx="3845943" cy="2400300"/>
          </a:xfrm>
        </p:spPr>
        <p:txBody>
          <a:bodyPr>
            <a:noAutofit/>
          </a:bodyPr>
          <a:lstStyle/>
          <a:p>
            <a:pPr>
              <a:lnSpc>
                <a:spcPct val="150000"/>
              </a:lnSpc>
              <a:spcBef>
                <a:spcPts val="0"/>
              </a:spcBef>
            </a:pPr>
            <a:r>
              <a:rPr lang="en-NZ" sz="1600" dirty="0"/>
              <a:t>Distribution: NZ and SE Australia</a:t>
            </a:r>
          </a:p>
          <a:p>
            <a:pPr>
              <a:lnSpc>
                <a:spcPct val="150000"/>
              </a:lnSpc>
              <a:spcBef>
                <a:spcPts val="0"/>
              </a:spcBef>
            </a:pPr>
            <a:endParaRPr lang="en-NZ" sz="1600" dirty="0"/>
          </a:p>
          <a:p>
            <a:pPr lvl="0">
              <a:lnSpc>
                <a:spcPct val="150000"/>
              </a:lnSpc>
              <a:spcBef>
                <a:spcPts val="0"/>
              </a:spcBef>
            </a:pPr>
            <a:r>
              <a:rPr lang="en-NZ" sz="1600" dirty="0"/>
              <a:t>Wood</a:t>
            </a:r>
          </a:p>
          <a:p>
            <a:pPr lvl="0">
              <a:lnSpc>
                <a:spcPct val="150000"/>
              </a:lnSpc>
              <a:spcBef>
                <a:spcPts val="0"/>
              </a:spcBef>
            </a:pPr>
            <a:r>
              <a:rPr lang="en-NZ" sz="1600" dirty="0"/>
              <a:t>Leaves</a:t>
            </a:r>
          </a:p>
          <a:p>
            <a:pPr lvl="0">
              <a:lnSpc>
                <a:spcPct val="150000"/>
              </a:lnSpc>
              <a:spcBef>
                <a:spcPts val="0"/>
              </a:spcBef>
            </a:pPr>
            <a:r>
              <a:rPr lang="en-NZ" sz="1600" dirty="0"/>
              <a:t>Bark</a:t>
            </a:r>
          </a:p>
          <a:p>
            <a:pPr lvl="0">
              <a:lnSpc>
                <a:spcPct val="150000"/>
              </a:lnSpc>
              <a:spcBef>
                <a:spcPts val="0"/>
              </a:spcBef>
            </a:pPr>
            <a:r>
              <a:rPr lang="en-NZ" sz="1600" dirty="0"/>
              <a:t>Honey</a:t>
            </a:r>
          </a:p>
          <a:p>
            <a:pPr lvl="0">
              <a:lnSpc>
                <a:spcPct val="110000"/>
              </a:lnSpc>
              <a:spcBef>
                <a:spcPts val="600"/>
              </a:spcBef>
              <a:spcAft>
                <a:spcPts val="600"/>
              </a:spcAft>
            </a:pPr>
            <a:endParaRPr lang="en-NZ" sz="1600" dirty="0"/>
          </a:p>
          <a:p>
            <a:endParaRPr lang="en-NZ" sz="1600" dirty="0"/>
          </a:p>
          <a:p>
            <a:endParaRPr lang="en-NZ" sz="2400" dirty="0"/>
          </a:p>
        </p:txBody>
      </p:sp>
      <p:sp>
        <p:nvSpPr>
          <p:cNvPr id="5" name="Content Placeholder 4"/>
          <p:cNvSpPr>
            <a:spLocks noGrp="1"/>
          </p:cNvSpPr>
          <p:nvPr>
            <p:ph sz="half" idx="2"/>
          </p:nvPr>
        </p:nvSpPr>
        <p:spPr>
          <a:xfrm>
            <a:off x="4465273" y="1931671"/>
            <a:ext cx="4364966" cy="4718894"/>
          </a:xfrm>
        </p:spPr>
        <p:txBody>
          <a:bodyPr>
            <a:normAutofit fontScale="77500" lnSpcReduction="20000"/>
          </a:bodyPr>
          <a:lstStyle/>
          <a:p>
            <a:pPr>
              <a:lnSpc>
                <a:spcPct val="170000"/>
              </a:lnSpc>
              <a:spcBef>
                <a:spcPts val="0"/>
              </a:spcBef>
            </a:pPr>
            <a:r>
              <a:rPr lang="en-NZ" sz="2000" dirty="0"/>
              <a:t>Tea </a:t>
            </a:r>
            <a:r>
              <a:rPr lang="de-CH" sz="2000" dirty="0"/>
              <a:t>and beer</a:t>
            </a:r>
            <a:endParaRPr lang="en-NZ" sz="2000" dirty="0"/>
          </a:p>
          <a:p>
            <a:pPr lvl="0">
              <a:lnSpc>
                <a:spcPct val="170000"/>
              </a:lnSpc>
              <a:spcBef>
                <a:spcPts val="0"/>
              </a:spcBef>
            </a:pPr>
            <a:r>
              <a:rPr lang="en-NZ" sz="2000" dirty="0"/>
              <a:t>Medicinal: </a:t>
            </a:r>
          </a:p>
          <a:p>
            <a:pPr lvl="1">
              <a:lnSpc>
                <a:spcPct val="170000"/>
              </a:lnSpc>
              <a:spcBef>
                <a:spcPts val="0"/>
              </a:spcBef>
            </a:pPr>
            <a:r>
              <a:rPr lang="en-NZ" sz="1800" dirty="0"/>
              <a:t>“Treatment of urinary complaints, fevers, colds, burns, dysentery, skin and muscle inflammations, eye and mouth problems, and for pain relief and as a sedative” </a:t>
            </a:r>
          </a:p>
          <a:p>
            <a:pPr lvl="1">
              <a:lnSpc>
                <a:spcPct val="170000"/>
              </a:lnSpc>
              <a:spcBef>
                <a:spcPts val="0"/>
              </a:spcBef>
            </a:pPr>
            <a:r>
              <a:rPr lang="en-NZ" sz="1800" dirty="0"/>
              <a:t>“Ashes of </a:t>
            </a:r>
            <a:r>
              <a:rPr lang="en-NZ" sz="1800" dirty="0" err="1"/>
              <a:t>mānuka</a:t>
            </a:r>
            <a:r>
              <a:rPr lang="en-NZ" sz="1800" dirty="0"/>
              <a:t> were rubbed on the scalp to cure dandruff.”</a:t>
            </a:r>
          </a:p>
          <a:p>
            <a:pPr lvl="1">
              <a:lnSpc>
                <a:spcPct val="170000"/>
              </a:lnSpc>
              <a:spcBef>
                <a:spcPts val="0"/>
              </a:spcBef>
            </a:pPr>
            <a:r>
              <a:rPr lang="en-NZ" sz="1800" dirty="0"/>
              <a:t>“Leaves were put in a calabash with water and hot stones, and the liquid was drunk to ease a fever.”</a:t>
            </a:r>
          </a:p>
          <a:p>
            <a:pPr lvl="1">
              <a:lnSpc>
                <a:spcPct val="170000"/>
              </a:lnSpc>
              <a:spcBef>
                <a:spcPts val="0"/>
              </a:spcBef>
            </a:pPr>
            <a:r>
              <a:rPr lang="en-NZ" sz="1800" dirty="0"/>
              <a:t>“The bark was boiled in water, which was drunk to cure dysentery and diarrhoea.”</a:t>
            </a:r>
          </a:p>
        </p:txBody>
      </p:sp>
      <p:sp>
        <p:nvSpPr>
          <p:cNvPr id="6" name="TextBox 5"/>
          <p:cNvSpPr txBox="1"/>
          <p:nvPr/>
        </p:nvSpPr>
        <p:spPr>
          <a:xfrm>
            <a:off x="166537" y="4581128"/>
            <a:ext cx="4298735" cy="1938992"/>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de-CH" sz="1200" dirty="0"/>
              <a:t>Wai 262, 128-131.</a:t>
            </a:r>
          </a:p>
          <a:p>
            <a:pPr marL="171450" indent="-171450">
              <a:buFont typeface="Arial" panose="020B0604020202020204" pitchFamily="34" charset="0"/>
              <a:buChar char="•"/>
            </a:pPr>
            <a:r>
              <a:rPr lang="en-NZ" sz="1200" dirty="0"/>
              <a:t>Murdoch Riley </a:t>
            </a:r>
            <a:r>
              <a:rPr lang="en-NZ" sz="1200" i="1" dirty="0"/>
              <a:t>Maori Healing and Herbal</a:t>
            </a:r>
            <a:r>
              <a:rPr lang="en-NZ" sz="1200" dirty="0"/>
              <a:t> (Viking </a:t>
            </a:r>
            <a:r>
              <a:rPr lang="en-NZ" sz="1200" dirty="0" err="1"/>
              <a:t>Sevenseas</a:t>
            </a:r>
            <a:r>
              <a:rPr lang="en-NZ" sz="1200" dirty="0"/>
              <a:t> NZ, 1994).</a:t>
            </a:r>
          </a:p>
          <a:p>
            <a:pPr marL="171450" indent="-171450">
              <a:buFont typeface="Arial" panose="020B0604020202020204" pitchFamily="34" charset="0"/>
              <a:buChar char="•"/>
            </a:pPr>
            <a:r>
              <a:rPr lang="de-CH" sz="1200" dirty="0"/>
              <a:t>Te Papa Tongarewa “Manuka &amp; Kanuka” &lt;https://collections.tepapa.govt.nz/topic/2988&gt;.</a:t>
            </a:r>
            <a:endParaRPr lang="en-NZ" sz="1200" dirty="0"/>
          </a:p>
          <a:p>
            <a:pPr marL="171450" indent="-171450">
              <a:buFont typeface="Arial" panose="020B0604020202020204" pitchFamily="34" charset="0"/>
              <a:buChar char="•"/>
            </a:pPr>
            <a:r>
              <a:rPr lang="en-NZ" sz="1200" dirty="0"/>
              <a:t>Rhys Jones “</a:t>
            </a:r>
            <a:r>
              <a:rPr lang="en-NZ" sz="1200" dirty="0" err="1"/>
              <a:t>Rongoā</a:t>
            </a:r>
            <a:r>
              <a:rPr lang="en-NZ" sz="1200" dirty="0"/>
              <a:t> – Medicinal use of Plants” Te </a:t>
            </a:r>
            <a:r>
              <a:rPr lang="en-NZ" sz="1200" dirty="0" err="1"/>
              <a:t>Ara</a:t>
            </a:r>
            <a:r>
              <a:rPr lang="en-NZ" sz="1200" dirty="0"/>
              <a:t> The </a:t>
            </a:r>
            <a:r>
              <a:rPr lang="en-NZ" sz="1200" dirty="0" err="1"/>
              <a:t>Encyclopedia</a:t>
            </a:r>
            <a:r>
              <a:rPr lang="en-NZ" sz="1200" dirty="0"/>
              <a:t> of New Zealand &lt;</a:t>
            </a:r>
            <a:r>
              <a:rPr lang="en-NZ" sz="1200" dirty="0">
                <a:hlinkClick r:id="rId3"/>
              </a:rPr>
              <a:t>https://teara.govt.nz/en/rongoa-medicinal-use-of-plants</a:t>
            </a:r>
            <a:r>
              <a:rPr lang="en-NZ" sz="1200" dirty="0"/>
              <a:t>&gt;.</a:t>
            </a:r>
          </a:p>
          <a:p>
            <a:pPr marL="171450" indent="-171450">
              <a:buFont typeface="Arial" panose="020B0604020202020204" pitchFamily="34" charset="0"/>
              <a:buChar char="•"/>
            </a:pPr>
            <a:r>
              <a:rPr lang="en-NZ" sz="1200" dirty="0"/>
              <a:t>Stanley G Brooker “Economic Native Plants of New Zealand” (1989) 43(1) Economic Botany 79.</a:t>
            </a:r>
          </a:p>
        </p:txBody>
      </p:sp>
    </p:spTree>
    <p:extLst>
      <p:ext uri="{BB962C8B-B14F-4D97-AF65-F5344CB8AC3E}">
        <p14:creationId xmlns:p14="http://schemas.microsoft.com/office/powerpoint/2010/main" val="236922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7804"/>
            <a:ext cx="8229600" cy="1203284"/>
          </a:xfrm>
        </p:spPr>
        <p:txBody>
          <a:bodyPr>
            <a:normAutofit/>
          </a:bodyPr>
          <a:lstStyle/>
          <a:p>
            <a:r>
              <a:rPr lang="en-NZ" dirty="0">
                <a:solidFill>
                  <a:srgbClr val="002060"/>
                </a:solidFill>
              </a:rPr>
              <a:t>(1) Patents of Interest</a:t>
            </a:r>
          </a:p>
        </p:txBody>
      </p:sp>
      <p:sp>
        <p:nvSpPr>
          <p:cNvPr id="4" name="Content Placeholder 3"/>
          <p:cNvSpPr>
            <a:spLocks noGrp="1"/>
          </p:cNvSpPr>
          <p:nvPr>
            <p:ph idx="1"/>
          </p:nvPr>
        </p:nvSpPr>
        <p:spPr>
          <a:xfrm>
            <a:off x="457200" y="1932317"/>
            <a:ext cx="8229600" cy="4597879"/>
          </a:xfrm>
        </p:spPr>
        <p:txBody>
          <a:bodyPr>
            <a:normAutofit/>
          </a:bodyPr>
          <a:lstStyle/>
          <a:p>
            <a:r>
              <a:rPr lang="en-NZ" sz="2800" dirty="0"/>
              <a:t>51 patent families </a:t>
            </a:r>
          </a:p>
          <a:p>
            <a:endParaRPr lang="en-NZ" sz="2800" dirty="0"/>
          </a:p>
          <a:p>
            <a:r>
              <a:rPr lang="en-NZ" sz="2800" dirty="0"/>
              <a:t>33 families of interest = 88 national filings + 12 WIPO)</a:t>
            </a:r>
          </a:p>
          <a:p>
            <a:pPr lvl="1"/>
            <a:r>
              <a:rPr lang="en-NZ" sz="2400" dirty="0"/>
              <a:t>(2 x propagation techniques)</a:t>
            </a:r>
          </a:p>
          <a:p>
            <a:pPr lvl="1"/>
            <a:r>
              <a:rPr lang="en-NZ" sz="2400" dirty="0"/>
              <a:t>(5 x minor ingredient)</a:t>
            </a:r>
          </a:p>
          <a:p>
            <a:pPr lvl="1"/>
            <a:r>
              <a:rPr lang="en-NZ" sz="2400" dirty="0"/>
              <a:t>(9 x one of many plant species listed as usable)</a:t>
            </a:r>
          </a:p>
          <a:p>
            <a:pPr lvl="1"/>
            <a:r>
              <a:rPr lang="en-NZ" sz="2400" dirty="0"/>
              <a:t>(2 x </a:t>
            </a:r>
            <a:r>
              <a:rPr lang="en-NZ" sz="2400" dirty="0" err="1"/>
              <a:t>Mānuka</a:t>
            </a:r>
            <a:r>
              <a:rPr lang="en-NZ" sz="2400" dirty="0"/>
              <a:t> not part of invention)</a:t>
            </a:r>
          </a:p>
        </p:txBody>
      </p:sp>
    </p:spTree>
    <p:extLst>
      <p:ext uri="{BB962C8B-B14F-4D97-AF65-F5344CB8AC3E}">
        <p14:creationId xmlns:p14="http://schemas.microsoft.com/office/powerpoint/2010/main" val="2753527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17588044"/>
              </p:ext>
            </p:extLst>
          </p:nvPr>
        </p:nvGraphicFramePr>
        <p:xfrm>
          <a:off x="323528" y="404664"/>
          <a:ext cx="8496944" cy="6264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424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288912943"/>
              </p:ext>
            </p:extLst>
          </p:nvPr>
        </p:nvGraphicFramePr>
        <p:xfrm>
          <a:off x="251520" y="116632"/>
          <a:ext cx="8640960" cy="64807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852"/>
            <a:ext cx="8229600" cy="468312"/>
          </a:xfrm>
        </p:spPr>
        <p:txBody>
          <a:bodyPr>
            <a:normAutofit fontScale="90000"/>
          </a:bodyPr>
          <a:lstStyle/>
          <a:p>
            <a:r>
              <a:rPr lang="en-NZ" dirty="0"/>
              <a:t>NZ Applications</a:t>
            </a:r>
          </a:p>
        </p:txBody>
      </p:sp>
      <p:graphicFrame>
        <p:nvGraphicFramePr>
          <p:cNvPr id="9" name="Table 8"/>
          <p:cNvGraphicFramePr>
            <a:graphicFrameLocks noGrp="1"/>
          </p:cNvGraphicFramePr>
          <p:nvPr>
            <p:extLst>
              <p:ext uri="{D42A27DB-BD31-4B8C-83A1-F6EECF244321}">
                <p14:modId xmlns:p14="http://schemas.microsoft.com/office/powerpoint/2010/main" val="581601928"/>
              </p:ext>
            </p:extLst>
          </p:nvPr>
        </p:nvGraphicFramePr>
        <p:xfrm>
          <a:off x="27610" y="908720"/>
          <a:ext cx="9088780" cy="5643200"/>
        </p:xfrm>
        <a:graphic>
          <a:graphicData uri="http://schemas.openxmlformats.org/drawingml/2006/table">
            <a:tbl>
              <a:tblPr firstRow="1" bandRow="1">
                <a:tableStyleId>{5C22544A-7EE6-4342-B048-85BDC9FD1C3A}</a:tableStyleId>
              </a:tblPr>
              <a:tblGrid>
                <a:gridCol w="1736078">
                  <a:extLst>
                    <a:ext uri="{9D8B030D-6E8A-4147-A177-3AD203B41FA5}">
                      <a16:colId xmlns:a16="http://schemas.microsoft.com/office/drawing/2014/main" val="2658454126"/>
                    </a:ext>
                  </a:extLst>
                </a:gridCol>
                <a:gridCol w="936104">
                  <a:extLst>
                    <a:ext uri="{9D8B030D-6E8A-4147-A177-3AD203B41FA5}">
                      <a16:colId xmlns:a16="http://schemas.microsoft.com/office/drawing/2014/main" val="1173498107"/>
                    </a:ext>
                  </a:extLst>
                </a:gridCol>
                <a:gridCol w="4056874">
                  <a:extLst>
                    <a:ext uri="{9D8B030D-6E8A-4147-A177-3AD203B41FA5}">
                      <a16:colId xmlns:a16="http://schemas.microsoft.com/office/drawing/2014/main" val="1747396439"/>
                    </a:ext>
                  </a:extLst>
                </a:gridCol>
                <a:gridCol w="2359724">
                  <a:extLst>
                    <a:ext uri="{9D8B030D-6E8A-4147-A177-3AD203B41FA5}">
                      <a16:colId xmlns:a16="http://schemas.microsoft.com/office/drawing/2014/main" val="20003"/>
                    </a:ext>
                  </a:extLst>
                </a:gridCol>
              </a:tblGrid>
              <a:tr h="604178">
                <a:tc>
                  <a:txBody>
                    <a:bodyPr/>
                    <a:lstStyle/>
                    <a:p>
                      <a:r>
                        <a:rPr lang="en-NZ" dirty="0"/>
                        <a:t>Applicant</a:t>
                      </a:r>
                    </a:p>
                  </a:txBody>
                  <a:tcPr/>
                </a:tc>
                <a:tc>
                  <a:txBody>
                    <a:bodyPr/>
                    <a:lstStyle/>
                    <a:p>
                      <a:r>
                        <a:rPr lang="en-NZ" dirty="0"/>
                        <a:t>Priority</a:t>
                      </a:r>
                    </a:p>
                  </a:txBody>
                  <a:tcPr/>
                </a:tc>
                <a:tc>
                  <a:txBody>
                    <a:bodyPr/>
                    <a:lstStyle/>
                    <a:p>
                      <a:r>
                        <a:rPr lang="en-NZ" dirty="0"/>
                        <a:t>Title</a:t>
                      </a:r>
                    </a:p>
                  </a:txBody>
                  <a:tcPr/>
                </a:tc>
                <a:tc>
                  <a:txBody>
                    <a:bodyPr/>
                    <a:lstStyle/>
                    <a:p>
                      <a:r>
                        <a:rPr lang="en-NZ" dirty="0"/>
                        <a:t>Status</a:t>
                      </a:r>
                    </a:p>
                  </a:txBody>
                  <a:tcPr/>
                </a:tc>
                <a:extLst>
                  <a:ext uri="{0D108BD9-81ED-4DB2-BD59-A6C34878D82A}">
                    <a16:rowId xmlns:a16="http://schemas.microsoft.com/office/drawing/2014/main" val="3970450900"/>
                  </a:ext>
                </a:extLst>
              </a:tr>
              <a:tr h="604178">
                <a:tc>
                  <a:txBody>
                    <a:bodyPr/>
                    <a:lstStyle/>
                    <a:p>
                      <a:pPr marL="0" indent="0">
                        <a:buFont typeface="Arial" panose="020B0604020202020204" pitchFamily="34" charset="0"/>
                        <a:buNone/>
                      </a:pPr>
                      <a:r>
                        <a:rPr lang="en-NZ" dirty="0">
                          <a:solidFill>
                            <a:schemeClr val="tx1"/>
                          </a:solidFill>
                        </a:rPr>
                        <a:t>Coast Biologicals Ltd		</a:t>
                      </a:r>
                    </a:p>
                  </a:txBody>
                  <a:tcPr anchor="ctr"/>
                </a:tc>
                <a:tc>
                  <a:txBody>
                    <a:bodyPr/>
                    <a:lstStyle/>
                    <a:p>
                      <a:r>
                        <a:rPr lang="en-NZ" dirty="0"/>
                        <a:t>NZ</a:t>
                      </a:r>
                    </a:p>
                  </a:txBody>
                  <a:tcPr anchor="ctr"/>
                </a:tc>
                <a:tc>
                  <a:txBody>
                    <a:bodyPr/>
                    <a:lstStyle/>
                    <a:p>
                      <a:pPr algn="l" fontAlgn="t"/>
                      <a:r>
                        <a:rPr lang="en-NZ" sz="1600" b="0" i="0" u="none" strike="noStrike" dirty="0">
                          <a:solidFill>
                            <a:schemeClr val="tx1"/>
                          </a:solidFill>
                          <a:effectLst/>
                          <a:latin typeface="Calibri" panose="020F0502020204030204" pitchFamily="34" charset="0"/>
                        </a:rPr>
                        <a:t>Antimicrobial Composition Comprising Leptospermum </a:t>
                      </a:r>
                      <a:r>
                        <a:rPr lang="en-NZ" sz="1600" b="0" i="0" u="none" strike="noStrike" dirty="0" err="1">
                          <a:solidFill>
                            <a:schemeClr val="tx1"/>
                          </a:solidFill>
                          <a:effectLst/>
                          <a:latin typeface="Calibri" panose="020F0502020204030204" pitchFamily="34" charset="0"/>
                        </a:rPr>
                        <a:t>Scoparium</a:t>
                      </a:r>
                      <a:r>
                        <a:rPr lang="en-NZ" sz="1600" b="0" i="0" u="none" strike="noStrike" dirty="0">
                          <a:solidFill>
                            <a:schemeClr val="tx1"/>
                          </a:solidFill>
                          <a:effectLst/>
                          <a:latin typeface="Calibri" panose="020F0502020204030204" pitchFamily="34" charset="0"/>
                        </a:rPr>
                        <a:t> And Melaleuca </a:t>
                      </a:r>
                      <a:r>
                        <a:rPr lang="en-NZ" sz="1600" b="0" i="0" u="none" strike="noStrike" dirty="0" err="1">
                          <a:solidFill>
                            <a:schemeClr val="tx1"/>
                          </a:solidFill>
                          <a:effectLst/>
                          <a:latin typeface="Calibri" panose="020F0502020204030204" pitchFamily="34" charset="0"/>
                        </a:rPr>
                        <a:t>Alternifolia</a:t>
                      </a:r>
                      <a:r>
                        <a:rPr lang="en-NZ" sz="1600" b="0" i="0" u="none" strike="noStrike" dirty="0">
                          <a:solidFill>
                            <a:schemeClr val="tx1"/>
                          </a:solidFill>
                          <a:effectLst/>
                          <a:latin typeface="Calibri" panose="020F0502020204030204" pitchFamily="34" charset="0"/>
                        </a:rPr>
                        <a:t> Oils</a:t>
                      </a:r>
                    </a:p>
                  </a:txBody>
                  <a:tcPr marL="9525" marR="9525" marT="9525" marB="0" anchor="ctr"/>
                </a:tc>
                <a:tc>
                  <a:txBody>
                    <a:bodyPr/>
                    <a:lstStyle/>
                    <a:p>
                      <a:pPr algn="l" fontAlgn="b"/>
                      <a:r>
                        <a:rPr lang="en-US" sz="1200" b="0" i="0" u="none" strike="noStrike" dirty="0">
                          <a:solidFill>
                            <a:srgbClr val="000000"/>
                          </a:solidFill>
                          <a:latin typeface="Calibri"/>
                        </a:rPr>
                        <a:t>Filed 1998, </a:t>
                      </a:r>
                    </a:p>
                    <a:p>
                      <a:pPr algn="l" fontAlgn="b"/>
                      <a:r>
                        <a:rPr lang="en-US" sz="1200" b="0" i="0" u="none" strike="noStrike" dirty="0">
                          <a:solidFill>
                            <a:srgbClr val="000000"/>
                          </a:solidFill>
                          <a:latin typeface="Calibri"/>
                        </a:rPr>
                        <a:t>Granted 2001, Lapsed 2010</a:t>
                      </a:r>
                    </a:p>
                  </a:txBody>
                  <a:tcPr marL="12700" marR="12700" marT="12700" marB="0" anchor="ctr"/>
                </a:tc>
                <a:extLst>
                  <a:ext uri="{0D108BD9-81ED-4DB2-BD59-A6C34878D82A}">
                    <a16:rowId xmlns:a16="http://schemas.microsoft.com/office/drawing/2014/main" val="3304432705"/>
                  </a:ext>
                </a:extLst>
              </a:tr>
              <a:tr h="6041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dirty="0">
                          <a:solidFill>
                            <a:schemeClr val="tx1"/>
                          </a:solidFill>
                        </a:rPr>
                        <a:t>Sapporo Holdings</a:t>
                      </a:r>
                    </a:p>
                  </a:txBody>
                  <a:tcPr anchor="ctr"/>
                </a:tc>
                <a:tc>
                  <a:txBody>
                    <a:bodyPr/>
                    <a:lstStyle/>
                    <a:p>
                      <a:r>
                        <a:rPr lang="en-NZ" dirty="0"/>
                        <a:t>NZ</a:t>
                      </a:r>
                    </a:p>
                  </a:txBody>
                  <a:tcPr anchor="ctr"/>
                </a:tc>
                <a:tc>
                  <a:txBody>
                    <a:bodyPr/>
                    <a:lstStyle/>
                    <a:p>
                      <a:pPr algn="l" fontAlgn="t"/>
                      <a:r>
                        <a:rPr lang="en-NZ" sz="1600" b="0" i="0" u="none" strike="noStrike" dirty="0">
                          <a:solidFill>
                            <a:schemeClr val="tx1"/>
                          </a:solidFill>
                          <a:effectLst/>
                          <a:latin typeface="Calibri" panose="020F0502020204030204" pitchFamily="34" charset="0"/>
                        </a:rPr>
                        <a:t>Nutritionally Balanced Food Or Beverage Product</a:t>
                      </a:r>
                    </a:p>
                  </a:txBody>
                  <a:tcPr marL="9525" marR="9525" marT="9525" marB="0" anchor="ctr"/>
                </a:tc>
                <a:tc>
                  <a:txBody>
                    <a:bodyPr/>
                    <a:lstStyle/>
                    <a:p>
                      <a:pPr algn="l" fontAlgn="b"/>
                      <a:r>
                        <a:rPr lang="en-NZ" sz="1200" b="0" i="0" u="none" strike="noStrike" dirty="0">
                          <a:solidFill>
                            <a:srgbClr val="000000"/>
                          </a:solidFill>
                          <a:latin typeface="Calibri"/>
                        </a:rPr>
                        <a:t>Filed 2005. Main application abandoned. A child application granted 2012. 4 Child applications abandoned. 1 child application under examination.</a:t>
                      </a:r>
                      <a:endParaRPr lang="en-US" sz="1200" b="0" i="0" u="none" strike="noStrike" dirty="0">
                        <a:solidFill>
                          <a:srgbClr val="000000"/>
                        </a:solidFill>
                        <a:latin typeface="Calibri"/>
                      </a:endParaRPr>
                    </a:p>
                  </a:txBody>
                  <a:tcPr marL="12700" marR="12700" marT="12700" marB="0" anchor="ctr"/>
                </a:tc>
                <a:extLst>
                  <a:ext uri="{0D108BD9-81ED-4DB2-BD59-A6C34878D82A}">
                    <a16:rowId xmlns:a16="http://schemas.microsoft.com/office/drawing/2014/main" val="358703196"/>
                  </a:ext>
                </a:extLst>
              </a:tr>
              <a:tr h="604178">
                <a:tc>
                  <a:txBody>
                    <a:bodyPr/>
                    <a:lstStyle/>
                    <a:p>
                      <a:pPr marL="0" indent="0">
                        <a:buFont typeface="Arial" panose="020B0604020202020204" pitchFamily="34" charset="0"/>
                        <a:buNone/>
                      </a:pPr>
                      <a:r>
                        <a:rPr lang="en-NZ" dirty="0" err="1">
                          <a:solidFill>
                            <a:schemeClr val="tx1"/>
                          </a:solidFill>
                        </a:rPr>
                        <a:t>Medihoney</a:t>
                      </a:r>
                      <a:r>
                        <a:rPr lang="en-NZ" dirty="0">
                          <a:solidFill>
                            <a:schemeClr val="tx1"/>
                          </a:solidFill>
                        </a:rPr>
                        <a:t> Pty Ltd</a:t>
                      </a:r>
                    </a:p>
                  </a:txBody>
                  <a:tcPr anchor="ctr"/>
                </a:tc>
                <a:tc>
                  <a:txBody>
                    <a:bodyPr/>
                    <a:lstStyle/>
                    <a:p>
                      <a:r>
                        <a:rPr lang="en-NZ" dirty="0"/>
                        <a:t>US</a:t>
                      </a:r>
                    </a:p>
                  </a:txBody>
                  <a:tcPr anchor="ctr"/>
                </a:tc>
                <a:tc>
                  <a:txBody>
                    <a:bodyPr/>
                    <a:lstStyle/>
                    <a:p>
                      <a:pPr algn="l" fontAlgn="t"/>
                      <a:r>
                        <a:rPr lang="en-NZ" sz="1600" b="0" i="0" u="none" strike="noStrike" dirty="0">
                          <a:solidFill>
                            <a:schemeClr val="tx1"/>
                          </a:solidFill>
                          <a:effectLst/>
                          <a:latin typeface="Calibri" panose="020F0502020204030204" pitchFamily="34" charset="0"/>
                        </a:rPr>
                        <a:t>Medicinal Compositions Containing Honey</a:t>
                      </a:r>
                    </a:p>
                  </a:txBody>
                  <a:tcPr marL="9525" marR="9525" marT="9525" marB="0" anchor="ctr"/>
                </a:tc>
                <a:tc>
                  <a:txBody>
                    <a:bodyPr/>
                    <a:lstStyle/>
                    <a:p>
                      <a:pPr algn="l" fontAlgn="b"/>
                      <a:r>
                        <a:rPr lang="en-US" sz="1200" b="0" i="0" u="none" strike="noStrike" dirty="0">
                          <a:solidFill>
                            <a:srgbClr val="000000"/>
                          </a:solidFill>
                          <a:latin typeface="Calibri"/>
                        </a:rPr>
                        <a:t>Filed 2007, </a:t>
                      </a:r>
                    </a:p>
                    <a:p>
                      <a:pPr algn="l" fontAlgn="b"/>
                      <a:r>
                        <a:rPr lang="en-US" sz="1200" b="0" i="0" u="none" strike="noStrike" dirty="0">
                          <a:solidFill>
                            <a:srgbClr val="000000"/>
                          </a:solidFill>
                          <a:latin typeface="Calibri"/>
                        </a:rPr>
                        <a:t>Opposed, Withdrawn 2014</a:t>
                      </a:r>
                    </a:p>
                  </a:txBody>
                  <a:tcPr marL="12700" marR="12700" marT="12700" marB="0" anchor="ctr"/>
                </a:tc>
                <a:extLst>
                  <a:ext uri="{0D108BD9-81ED-4DB2-BD59-A6C34878D82A}">
                    <a16:rowId xmlns:a16="http://schemas.microsoft.com/office/drawing/2014/main" val="2926444998"/>
                  </a:ext>
                </a:extLst>
              </a:tr>
              <a:tr h="6041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dirty="0">
                          <a:solidFill>
                            <a:schemeClr val="tx1"/>
                          </a:solidFill>
                        </a:rPr>
                        <a:t>Manuka Health New Zealand Ltd, </a:t>
                      </a:r>
                      <a:r>
                        <a:rPr lang="en-NZ" dirty="0" err="1">
                          <a:solidFill>
                            <a:schemeClr val="tx1"/>
                          </a:solidFill>
                        </a:rPr>
                        <a:t>Cyclochem</a:t>
                      </a:r>
                      <a:r>
                        <a:rPr lang="en-NZ" dirty="0">
                          <a:solidFill>
                            <a:schemeClr val="tx1"/>
                          </a:solidFill>
                        </a:rPr>
                        <a:t> Co Ltd</a:t>
                      </a:r>
                    </a:p>
                  </a:txBody>
                  <a:tcPr anchor="ctr"/>
                </a:tc>
                <a:tc>
                  <a:txBody>
                    <a:bodyPr/>
                    <a:lstStyle/>
                    <a:p>
                      <a:r>
                        <a:rPr lang="en-NZ" dirty="0"/>
                        <a:t>JP</a:t>
                      </a:r>
                    </a:p>
                  </a:txBody>
                  <a:tcPr anchor="ctr"/>
                </a:tc>
                <a:tc>
                  <a:txBody>
                    <a:bodyPr/>
                    <a:lstStyle/>
                    <a:p>
                      <a:pPr algn="l" fontAlgn="t"/>
                      <a:r>
                        <a:rPr lang="en-NZ" sz="1600" b="0" i="0" u="none" strike="noStrike" dirty="0">
                          <a:solidFill>
                            <a:schemeClr val="tx1"/>
                          </a:solidFill>
                          <a:effectLst/>
                          <a:latin typeface="Calibri" panose="020F0502020204030204" pitchFamily="34" charset="0"/>
                        </a:rPr>
                        <a:t>Antimicrobial Compositions</a:t>
                      </a:r>
                    </a:p>
                  </a:txBody>
                  <a:tcPr marL="9525" marR="9525" marT="9525" marB="0" anchor="ctr"/>
                </a:tc>
                <a:tc>
                  <a:txBody>
                    <a:bodyPr/>
                    <a:lstStyle/>
                    <a:p>
                      <a:pPr algn="l" fontAlgn="b"/>
                      <a:r>
                        <a:rPr lang="en-US" sz="1200" b="0" i="0" u="none" strike="noStrike" dirty="0">
                          <a:solidFill>
                            <a:srgbClr val="000000"/>
                          </a:solidFill>
                          <a:latin typeface="Calibri"/>
                        </a:rPr>
                        <a:t>Filed 2009, </a:t>
                      </a:r>
                    </a:p>
                    <a:p>
                      <a:pPr algn="l" fontAlgn="b"/>
                      <a:r>
                        <a:rPr lang="en-US" sz="1200" b="0" i="0" u="none" strike="noStrike" dirty="0">
                          <a:solidFill>
                            <a:srgbClr val="000000"/>
                          </a:solidFill>
                          <a:latin typeface="Calibri"/>
                        </a:rPr>
                        <a:t>Granted 2013</a:t>
                      </a:r>
                    </a:p>
                  </a:txBody>
                  <a:tcPr marL="12700" marR="12700" marT="12700" marB="0" anchor="ctr"/>
                </a:tc>
                <a:extLst>
                  <a:ext uri="{0D108BD9-81ED-4DB2-BD59-A6C34878D82A}">
                    <a16:rowId xmlns:a16="http://schemas.microsoft.com/office/drawing/2014/main" val="2379240145"/>
                  </a:ext>
                </a:extLst>
              </a:tr>
              <a:tr h="604178">
                <a:tc>
                  <a:txBody>
                    <a:bodyPr/>
                    <a:lstStyle/>
                    <a:p>
                      <a:r>
                        <a:rPr lang="en-NZ" dirty="0" err="1">
                          <a:solidFill>
                            <a:schemeClr val="tx1"/>
                          </a:solidFill>
                        </a:rPr>
                        <a:t>Manukamed</a:t>
                      </a:r>
                      <a:r>
                        <a:rPr lang="en-NZ" dirty="0">
                          <a:solidFill>
                            <a:schemeClr val="tx1"/>
                          </a:solidFill>
                        </a:rPr>
                        <a:t> Ltd</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dirty="0"/>
                        <a:t>NZ</a:t>
                      </a:r>
                    </a:p>
                  </a:txBody>
                  <a:tcPr anchor="ctr"/>
                </a:tc>
                <a:tc>
                  <a:txBody>
                    <a:bodyPr/>
                    <a:lstStyle/>
                    <a:p>
                      <a:pPr algn="l" fontAlgn="t"/>
                      <a:r>
                        <a:rPr lang="en-NZ" sz="1600" b="0" i="0" u="none" strike="noStrike" dirty="0">
                          <a:solidFill>
                            <a:schemeClr val="tx1"/>
                          </a:solidFill>
                          <a:effectLst/>
                          <a:latin typeface="Calibri" panose="020F0502020204030204" pitchFamily="34" charset="0"/>
                        </a:rPr>
                        <a:t>Anti-inflammatory Proteins And Peptides And Methods Of Preparation And Use Thereof</a:t>
                      </a:r>
                    </a:p>
                  </a:txBody>
                  <a:tcPr marL="9525" marR="9525" marT="9525" marB="0" anchor="ctr"/>
                </a:tc>
                <a:tc>
                  <a:txBody>
                    <a:bodyPr/>
                    <a:lstStyle/>
                    <a:p>
                      <a:pPr algn="l" fontAlgn="b"/>
                      <a:r>
                        <a:rPr lang="en-US" sz="1200" b="0" i="0" u="none" strike="noStrike" dirty="0">
                          <a:solidFill>
                            <a:srgbClr val="000000"/>
                          </a:solidFill>
                          <a:latin typeface="Calibri"/>
                        </a:rPr>
                        <a:t>Filed 2012, </a:t>
                      </a:r>
                    </a:p>
                    <a:p>
                      <a:pPr algn="l" fontAlgn="b"/>
                      <a:r>
                        <a:rPr lang="en-US" sz="1200" b="0" i="0" u="none" strike="noStrike" dirty="0">
                          <a:solidFill>
                            <a:srgbClr val="000000"/>
                          </a:solidFill>
                          <a:latin typeface="Calibri"/>
                        </a:rPr>
                        <a:t>Granted 2015</a:t>
                      </a:r>
                    </a:p>
                  </a:txBody>
                  <a:tcPr marL="12700" marR="12700" marT="12700" marB="0" anchor="ctr"/>
                </a:tc>
                <a:extLst>
                  <a:ext uri="{0D108BD9-81ED-4DB2-BD59-A6C34878D82A}">
                    <a16:rowId xmlns:a16="http://schemas.microsoft.com/office/drawing/2014/main" val="2559733027"/>
                  </a:ext>
                </a:extLst>
              </a:tr>
              <a:tr h="604178">
                <a:tc>
                  <a:txBody>
                    <a:bodyPr/>
                    <a:lstStyle/>
                    <a:p>
                      <a:pPr marL="0" indent="0">
                        <a:buFont typeface="Arial" panose="020B0604020202020204" pitchFamily="34" charset="0"/>
                        <a:buNone/>
                      </a:pPr>
                      <a:r>
                        <a:rPr lang="en-NZ" dirty="0" err="1">
                          <a:solidFill>
                            <a:schemeClr val="tx1"/>
                          </a:solidFill>
                        </a:rPr>
                        <a:t>Manukamed</a:t>
                      </a:r>
                      <a:r>
                        <a:rPr lang="en-NZ" dirty="0">
                          <a:solidFill>
                            <a:schemeClr val="tx1"/>
                          </a:solidFill>
                        </a:rPr>
                        <a:t> Ltd	</a:t>
                      </a:r>
                    </a:p>
                  </a:txBody>
                  <a:tcPr anchor="ctr"/>
                </a:tc>
                <a:tc>
                  <a:txBody>
                    <a:bodyPr/>
                    <a:lstStyle/>
                    <a:p>
                      <a:r>
                        <a:rPr lang="en-NZ" dirty="0"/>
                        <a:t>NZ</a:t>
                      </a:r>
                    </a:p>
                  </a:txBody>
                  <a:tcPr anchor="ctr"/>
                </a:tc>
                <a:tc>
                  <a:txBody>
                    <a:bodyPr/>
                    <a:lstStyle/>
                    <a:p>
                      <a:pPr algn="l" fontAlgn="t"/>
                      <a:r>
                        <a:rPr lang="en-NZ" sz="1600" b="0" i="0" u="none" strike="noStrike" dirty="0">
                          <a:solidFill>
                            <a:schemeClr val="tx1"/>
                          </a:solidFill>
                          <a:effectLst/>
                          <a:latin typeface="Calibri" panose="020F0502020204030204" pitchFamily="34" charset="0"/>
                        </a:rPr>
                        <a:t>A Wound Dressing</a:t>
                      </a:r>
                    </a:p>
                  </a:txBody>
                  <a:tcPr marL="9525" marR="9525" marT="9525" marB="0" anchor="ctr"/>
                </a:tc>
                <a:tc>
                  <a:txBody>
                    <a:bodyPr/>
                    <a:lstStyle/>
                    <a:p>
                      <a:pPr algn="l" fontAlgn="b"/>
                      <a:r>
                        <a:rPr lang="en-US" sz="1200" b="0" i="0" u="none" strike="noStrike" dirty="0">
                          <a:solidFill>
                            <a:srgbClr val="000000"/>
                          </a:solidFill>
                          <a:latin typeface="Calibri"/>
                        </a:rPr>
                        <a:t>Filed 2013.</a:t>
                      </a:r>
                      <a:r>
                        <a:rPr lang="en-US" sz="1200" b="0" i="0" u="none" strike="noStrike" baseline="0" dirty="0">
                          <a:solidFill>
                            <a:srgbClr val="000000"/>
                          </a:solidFill>
                          <a:latin typeface="Calibri"/>
                        </a:rPr>
                        <a:t> 2 child applications. Parent and one child </a:t>
                      </a:r>
                      <a:r>
                        <a:rPr lang="en-US" sz="1200" b="0" i="0" u="none" strike="noStrike" dirty="0">
                          <a:solidFill>
                            <a:srgbClr val="000000"/>
                          </a:solidFill>
                          <a:latin typeface="Calibri"/>
                        </a:rPr>
                        <a:t>application </a:t>
                      </a:r>
                      <a:r>
                        <a:rPr lang="en-US" sz="1200" b="0" i="0" u="none" strike="noStrike" baseline="0" dirty="0">
                          <a:solidFill>
                            <a:srgbClr val="000000"/>
                          </a:solidFill>
                          <a:latin typeface="Calibri"/>
                        </a:rPr>
                        <a:t>abandoned.</a:t>
                      </a:r>
                      <a:r>
                        <a:rPr lang="en-US" sz="1200" b="0" i="0" u="none" strike="noStrike" dirty="0">
                          <a:solidFill>
                            <a:srgbClr val="000000"/>
                          </a:solidFill>
                          <a:latin typeface="Calibri"/>
                        </a:rPr>
                        <a:t> One child application under examination.</a:t>
                      </a:r>
                    </a:p>
                  </a:txBody>
                  <a:tcPr marL="12700" marR="12700" marT="12700" marB="0" anchor="ctr"/>
                </a:tc>
                <a:extLst>
                  <a:ext uri="{0D108BD9-81ED-4DB2-BD59-A6C34878D82A}">
                    <a16:rowId xmlns:a16="http://schemas.microsoft.com/office/drawing/2014/main" val="2185996582"/>
                  </a:ext>
                </a:extLst>
              </a:tr>
              <a:tr h="686781">
                <a:tc>
                  <a:txBody>
                    <a:bodyPr/>
                    <a:lstStyle/>
                    <a:p>
                      <a:pPr marL="0" indent="0">
                        <a:buFont typeface="Arial" panose="020B0604020202020204" pitchFamily="34" charset="0"/>
                        <a:buNone/>
                      </a:pPr>
                      <a:r>
                        <a:rPr lang="en-NZ" dirty="0" err="1">
                          <a:solidFill>
                            <a:schemeClr val="tx1"/>
                          </a:solidFill>
                        </a:rPr>
                        <a:t>Comvita</a:t>
                      </a:r>
                      <a:r>
                        <a:rPr lang="en-NZ" dirty="0">
                          <a:solidFill>
                            <a:schemeClr val="tx1"/>
                          </a:solidFill>
                        </a:rPr>
                        <a:t> Ltd</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dirty="0"/>
                        <a:t>NZ</a:t>
                      </a:r>
                    </a:p>
                    <a:p>
                      <a:endParaRPr lang="en-NZ" dirty="0"/>
                    </a:p>
                  </a:txBody>
                  <a:tcPr anchor="ctr"/>
                </a:tc>
                <a:tc>
                  <a:txBody>
                    <a:bodyPr/>
                    <a:lstStyle/>
                    <a:p>
                      <a:pPr algn="l" fontAlgn="t"/>
                      <a:r>
                        <a:rPr lang="en-NZ" sz="1600" b="0" i="0" u="none" strike="noStrike" dirty="0">
                          <a:solidFill>
                            <a:schemeClr val="tx1"/>
                          </a:solidFill>
                          <a:effectLst/>
                          <a:latin typeface="Calibri" panose="020F0502020204030204" pitchFamily="34" charset="0"/>
                        </a:rPr>
                        <a:t>Marker Compounds Of Leptospermum Honeys And Methods Of Isolation And Assaying Thereof</a:t>
                      </a:r>
                    </a:p>
                  </a:txBody>
                  <a:tcPr marL="9525" marR="9525" marT="9525" marB="0" anchor="ctr"/>
                </a:tc>
                <a:tc>
                  <a:txBody>
                    <a:bodyPr/>
                    <a:lstStyle/>
                    <a:p>
                      <a:pPr algn="l" fontAlgn="b"/>
                      <a:r>
                        <a:rPr lang="en-US" sz="1200" b="0" i="0" u="none" strike="noStrike" dirty="0">
                          <a:solidFill>
                            <a:srgbClr val="000000"/>
                          </a:solidFill>
                          <a:latin typeface="Calibri"/>
                        </a:rPr>
                        <a:t>Filed 2015, Open for Public Inspection</a:t>
                      </a:r>
                    </a:p>
                  </a:txBody>
                  <a:tcPr marL="12700" marR="12700" marT="12700" marB="0" anchor="ctr"/>
                </a:tc>
                <a:extLst>
                  <a:ext uri="{0D108BD9-81ED-4DB2-BD59-A6C34878D82A}">
                    <a16:rowId xmlns:a16="http://schemas.microsoft.com/office/drawing/2014/main" val="2220785291"/>
                  </a:ext>
                </a:extLst>
              </a:tr>
            </a:tbl>
          </a:graphicData>
        </a:graphic>
      </p:graphicFrame>
    </p:spTree>
    <p:extLst>
      <p:ext uri="{BB962C8B-B14F-4D97-AF65-F5344CB8AC3E}">
        <p14:creationId xmlns:p14="http://schemas.microsoft.com/office/powerpoint/2010/main" val="408040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7804"/>
            <a:ext cx="8229600" cy="1156980"/>
          </a:xfrm>
        </p:spPr>
        <p:txBody>
          <a:bodyPr>
            <a:normAutofit/>
          </a:bodyPr>
          <a:lstStyle/>
          <a:p>
            <a:r>
              <a:rPr lang="en-NZ" dirty="0">
                <a:solidFill>
                  <a:srgbClr val="002060"/>
                </a:solidFill>
              </a:rPr>
              <a:t>(2) Further Categorisation of 33</a:t>
            </a:r>
          </a:p>
        </p:txBody>
      </p:sp>
      <p:graphicFrame>
        <p:nvGraphicFramePr>
          <p:cNvPr id="5" name="Table 4"/>
          <p:cNvGraphicFramePr>
            <a:graphicFrameLocks noGrp="1"/>
          </p:cNvGraphicFramePr>
          <p:nvPr>
            <p:extLst>
              <p:ext uri="{D42A27DB-BD31-4B8C-83A1-F6EECF244321}">
                <p14:modId xmlns:p14="http://schemas.microsoft.com/office/powerpoint/2010/main" val="597014456"/>
              </p:ext>
            </p:extLst>
          </p:nvPr>
        </p:nvGraphicFramePr>
        <p:xfrm>
          <a:off x="457200" y="1798857"/>
          <a:ext cx="8229600" cy="4539266"/>
        </p:xfrm>
        <a:graphic>
          <a:graphicData uri="http://schemas.openxmlformats.org/drawingml/2006/table">
            <a:tbl>
              <a:tblPr firstRow="1" firstCol="1" bandRow="1">
                <a:tableStyleId>{5940675A-B579-460E-94D1-54222C63F5DA}</a:tableStyleId>
              </a:tblPr>
              <a:tblGrid>
                <a:gridCol w="7211144">
                  <a:extLst>
                    <a:ext uri="{9D8B030D-6E8A-4147-A177-3AD203B41FA5}">
                      <a16:colId xmlns:a16="http://schemas.microsoft.com/office/drawing/2014/main" val="2674635319"/>
                    </a:ext>
                  </a:extLst>
                </a:gridCol>
                <a:gridCol w="1018456">
                  <a:extLst>
                    <a:ext uri="{9D8B030D-6E8A-4147-A177-3AD203B41FA5}">
                      <a16:colId xmlns:a16="http://schemas.microsoft.com/office/drawing/2014/main" val="150315294"/>
                    </a:ext>
                  </a:extLst>
                </a:gridCol>
              </a:tblGrid>
              <a:tr h="838055">
                <a:tc>
                  <a:txBody>
                    <a:bodyPr/>
                    <a:lstStyle/>
                    <a:p>
                      <a:pPr>
                        <a:spcAft>
                          <a:spcPts val="0"/>
                        </a:spcAft>
                      </a:pPr>
                      <a:r>
                        <a:rPr lang="en-NZ" sz="2000" dirty="0">
                          <a:effectLst/>
                        </a:rPr>
                        <a:t>Product appears to be similar to or derivative of Maori TK</a:t>
                      </a: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NZ" sz="1800" dirty="0">
                          <a:effectLst/>
                        </a:rPr>
                        <a:t>11</a:t>
                      </a: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4085889"/>
                  </a:ext>
                </a:extLst>
              </a:tr>
              <a:tr h="1152128">
                <a:tc>
                  <a:txBody>
                    <a:bodyPr/>
                    <a:lstStyle/>
                    <a:p>
                      <a:r>
                        <a:rPr lang="en-US" sz="2000" b="0" i="0" u="none" strike="noStrike" cap="none" dirty="0">
                          <a:solidFill>
                            <a:schemeClr val="tx1"/>
                          </a:solidFill>
                          <a:latin typeface="+mn-lt"/>
                          <a:ea typeface="+mn-ea"/>
                          <a:cs typeface="+mn-cs"/>
                          <a:sym typeface="Arial"/>
                        </a:rPr>
                        <a:t>Method of preparing/treating a plant extract that appears to be similar or derivative of Māori TK</a:t>
                      </a:r>
                    </a:p>
                  </a:txBody>
                  <a:tcPr marL="68580" marR="68580" marT="0" marB="0" anchor="ctr"/>
                </a:tc>
                <a:tc>
                  <a:txBody>
                    <a:bodyPr/>
                    <a:lstStyle/>
                    <a:p>
                      <a:pPr algn="ctr">
                        <a:spcAft>
                          <a:spcPts val="0"/>
                        </a:spcAft>
                      </a:pPr>
                      <a:r>
                        <a:rPr lang="en-NZ" sz="20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10001"/>
                  </a:ext>
                </a:extLst>
              </a:tr>
              <a:tr h="79208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2000" dirty="0"/>
                        <a:t>Uses plant isolate as a component and is related to TK.</a:t>
                      </a:r>
                    </a:p>
                  </a:txBody>
                  <a:tcPr marL="68580" marR="68580" marT="0" marB="0" anchor="ctr"/>
                </a:tc>
                <a:tc>
                  <a:txBody>
                    <a:bodyPr/>
                    <a:lstStyle/>
                    <a:p>
                      <a:pPr algn="ctr">
                        <a:spcAft>
                          <a:spcPts val="0"/>
                        </a:spcAft>
                      </a:pPr>
                      <a:r>
                        <a:rPr lang="en-NZ" sz="1800" dirty="0">
                          <a:effectLst/>
                        </a:rPr>
                        <a:t>14</a:t>
                      </a: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92088">
                <a:tc>
                  <a:txBody>
                    <a:bodyPr/>
                    <a:lstStyle/>
                    <a:p>
                      <a:r>
                        <a:rPr lang="en-US" sz="2000" b="0" i="0" u="none" strike="noStrike" cap="none" dirty="0">
                          <a:solidFill>
                            <a:schemeClr val="tx1"/>
                          </a:solidFill>
                          <a:latin typeface="+mn-lt"/>
                          <a:ea typeface="+mn-ea"/>
                          <a:cs typeface="+mn-cs"/>
                          <a:sym typeface="Arial"/>
                        </a:rPr>
                        <a:t>Based on a natural product</a:t>
                      </a:r>
                      <a:r>
                        <a:rPr lang="en-US" sz="2000" b="0" i="0" u="none" strike="noStrike" cap="none" baseline="0" dirty="0">
                          <a:solidFill>
                            <a:schemeClr val="tx1"/>
                          </a:solidFill>
                          <a:latin typeface="+mn-lt"/>
                          <a:ea typeface="+mn-ea"/>
                          <a:cs typeface="+mn-cs"/>
                          <a:sym typeface="Arial"/>
                        </a:rPr>
                        <a:t>.</a:t>
                      </a:r>
                      <a:endParaRPr lang="en-US" sz="2000" b="0" i="0" u="none" strike="noStrike" cap="none" dirty="0">
                        <a:solidFill>
                          <a:schemeClr val="tx1"/>
                        </a:solidFill>
                        <a:latin typeface="+mn-lt"/>
                        <a:ea typeface="+mn-ea"/>
                        <a:cs typeface="+mn-cs"/>
                        <a:sym typeface="Arial"/>
                      </a:endParaRPr>
                    </a:p>
                  </a:txBody>
                  <a:tcPr marL="68580" marR="68580" marT="0" marB="0" anchor="ctr"/>
                </a:tc>
                <a:tc>
                  <a:txBody>
                    <a:bodyPr/>
                    <a:lstStyle/>
                    <a:p>
                      <a:pPr algn="ctr">
                        <a:spcAft>
                          <a:spcPts val="0"/>
                        </a:spcAft>
                      </a:pPr>
                      <a:r>
                        <a:rPr lang="en-NZ" sz="1800" dirty="0">
                          <a:effectLst/>
                        </a:rPr>
                        <a:t>4</a:t>
                      </a: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1837156"/>
                  </a:ext>
                </a:extLst>
              </a:tr>
              <a:tr h="9649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Z" sz="2000" dirty="0">
                          <a:effectLst/>
                        </a:rPr>
                        <a:t>Isolated</a:t>
                      </a:r>
                      <a:r>
                        <a:rPr lang="en-NZ" sz="2000" baseline="0" dirty="0">
                          <a:effectLst/>
                        </a:rPr>
                        <a:t> </a:t>
                      </a:r>
                      <a:r>
                        <a:rPr lang="en-GB" sz="2000" dirty="0"/>
                        <a:t>compound, protein, gene or molecule</a:t>
                      </a:r>
                    </a:p>
                  </a:txBody>
                  <a:tcPr marL="68580" marR="68580" marT="0" marB="0" anchor="ctr"/>
                </a:tc>
                <a:tc>
                  <a:txBody>
                    <a:bodyPr/>
                    <a:lstStyle/>
                    <a:p>
                      <a:pPr algn="ctr">
                        <a:spcAft>
                          <a:spcPts val="0"/>
                        </a:spcAft>
                      </a:pPr>
                      <a:r>
                        <a:rPr lang="en-NZ" sz="1800" dirty="0">
                          <a:effectLst/>
                        </a:rPr>
                        <a:t>3</a:t>
                      </a:r>
                      <a:endParaRPr lang="en-N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5380993"/>
                  </a:ext>
                </a:extLst>
              </a:tr>
            </a:tbl>
          </a:graphicData>
        </a:graphic>
      </p:graphicFrame>
    </p:spTree>
    <p:extLst>
      <p:ext uri="{BB962C8B-B14F-4D97-AF65-F5344CB8AC3E}">
        <p14:creationId xmlns:p14="http://schemas.microsoft.com/office/powerpoint/2010/main" val="7357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AU" sz="4400" b="0" i="0" u="none" strike="noStrike" cap="none" dirty="0">
                <a:solidFill>
                  <a:srgbClr val="002060"/>
                </a:solidFill>
                <a:latin typeface="Calibri"/>
                <a:ea typeface="Calibri"/>
                <a:cs typeface="Calibri"/>
                <a:sym typeface="Calibri"/>
              </a:rPr>
              <a:t>Introduction and Aims</a:t>
            </a:r>
            <a:endParaRPr sz="4400" b="0" i="0" u="none" strike="noStrike" cap="none" dirty="0">
              <a:solidFill>
                <a:srgbClr val="002060"/>
              </a:solidFill>
              <a:latin typeface="Calibri"/>
              <a:ea typeface="Calibri"/>
              <a:cs typeface="Calibri"/>
              <a:sym typeface="Calibri"/>
            </a:endParaRPr>
          </a:p>
        </p:txBody>
      </p:sp>
      <p:sp>
        <p:nvSpPr>
          <p:cNvPr id="115" name="Shape 115"/>
          <p:cNvSpPr txBox="1">
            <a:spLocks noGrp="1"/>
          </p:cNvSpPr>
          <p:nvPr>
            <p:ph type="body" idx="1"/>
          </p:nvPr>
        </p:nvSpPr>
        <p:spPr>
          <a:xfrm>
            <a:off x="457200" y="1600200"/>
            <a:ext cx="8229600" cy="4709120"/>
          </a:xfrm>
          <a:prstGeom prst="rect">
            <a:avLst/>
          </a:prstGeom>
          <a:noFill/>
          <a:ln>
            <a:noFill/>
          </a:ln>
        </p:spPr>
        <p:txBody>
          <a:bodyPr spcFirstLastPara="1" wrap="square" lIns="91425" tIns="45700" rIns="91425" bIns="45700" anchor="t" anchorCtr="0">
            <a:noAutofit/>
          </a:bodyPr>
          <a:lstStyle/>
          <a:p>
            <a:pPr marL="342900" lvl="0" indent="-342900">
              <a:lnSpc>
                <a:spcPct val="114000"/>
              </a:lnSpc>
              <a:spcBef>
                <a:spcPts val="0"/>
              </a:spcBef>
              <a:buSzPts val="2960"/>
            </a:pPr>
            <a:r>
              <a:rPr lang="en-AU" sz="2400" dirty="0"/>
              <a:t>I</a:t>
            </a:r>
            <a:r>
              <a:rPr lang="en-AU" sz="2400" b="0" i="0" u="none" strike="noStrike" cap="none" dirty="0">
                <a:solidFill>
                  <a:schemeClr val="dk1"/>
                </a:solidFill>
                <a:sym typeface="Calibri"/>
              </a:rPr>
              <a:t>dentify the use of biological resources and associated </a:t>
            </a:r>
            <a:r>
              <a:rPr lang="en-AU" sz="2400" dirty="0" err="1"/>
              <a:t>Mātauraunga</a:t>
            </a:r>
            <a:r>
              <a:rPr lang="en-AU" sz="2400" dirty="0"/>
              <a:t> Māori</a:t>
            </a:r>
            <a:r>
              <a:rPr lang="en-AU" sz="2400" b="0" i="0" u="none" strike="noStrike" cap="none" dirty="0">
                <a:solidFill>
                  <a:schemeClr val="dk1"/>
                </a:solidFill>
                <a:sym typeface="Calibri"/>
              </a:rPr>
              <a:t> in the patent system.</a:t>
            </a:r>
            <a:endParaRPr sz="2400" dirty="0"/>
          </a:p>
          <a:p>
            <a:pPr marL="342900" lvl="0" indent="-342900">
              <a:lnSpc>
                <a:spcPct val="114000"/>
              </a:lnSpc>
              <a:spcBef>
                <a:spcPts val="592"/>
              </a:spcBef>
              <a:buSzPts val="2960"/>
            </a:pPr>
            <a:r>
              <a:rPr lang="en-AU" sz="2400" dirty="0"/>
              <a:t>I</a:t>
            </a:r>
            <a:r>
              <a:rPr lang="en-AU" sz="2400" b="0" i="0" u="none" strike="noStrike" cap="none" dirty="0">
                <a:solidFill>
                  <a:schemeClr val="dk1"/>
                </a:solidFill>
                <a:sym typeface="Calibri"/>
              </a:rPr>
              <a:t>dentify if </a:t>
            </a:r>
            <a:r>
              <a:rPr lang="en-AU" sz="2400" dirty="0" err="1"/>
              <a:t>Mātauraunga</a:t>
            </a:r>
            <a:r>
              <a:rPr lang="en-AU" sz="2400" dirty="0"/>
              <a:t> Māori </a:t>
            </a:r>
            <a:r>
              <a:rPr lang="en-AU" sz="2400" b="0" i="0" u="none" strike="noStrike" cap="none" dirty="0">
                <a:solidFill>
                  <a:schemeClr val="dk1"/>
                </a:solidFill>
                <a:sym typeface="Calibri"/>
              </a:rPr>
              <a:t>and resources might have been utilised towards patents.</a:t>
            </a:r>
            <a:endParaRPr sz="2400" dirty="0"/>
          </a:p>
          <a:p>
            <a:pPr marL="342900" lvl="0" indent="-342900">
              <a:lnSpc>
                <a:spcPct val="114000"/>
              </a:lnSpc>
              <a:spcBef>
                <a:spcPts val="592"/>
              </a:spcBef>
              <a:buSzPts val="2960"/>
            </a:pPr>
            <a:r>
              <a:rPr lang="en-AU" sz="2400" b="0" i="0" u="none" strike="noStrike" cap="none" dirty="0">
                <a:solidFill>
                  <a:schemeClr val="dk1"/>
                </a:solidFill>
                <a:sym typeface="Calibri"/>
              </a:rPr>
              <a:t>To consider implications for ABS, </a:t>
            </a:r>
            <a:r>
              <a:rPr lang="en-AU" sz="2400" dirty="0" err="1"/>
              <a:t>Mātauraunga</a:t>
            </a:r>
            <a:r>
              <a:rPr lang="en-AU" sz="2400" dirty="0"/>
              <a:t> Māori</a:t>
            </a:r>
            <a:r>
              <a:rPr lang="en-AU" sz="2400" b="0" i="0" u="none" strike="noStrike" cap="none" dirty="0">
                <a:solidFill>
                  <a:schemeClr val="dk1"/>
                </a:solidFill>
                <a:sym typeface="Calibri"/>
              </a:rPr>
              <a:t> and IP regulations, and M</a:t>
            </a:r>
            <a:r>
              <a:rPr lang="en-AU" sz="2400" dirty="0"/>
              <a:t>ā</a:t>
            </a:r>
            <a:r>
              <a:rPr lang="en-AU" sz="2400" b="0" i="0" u="none" strike="noStrike" cap="none" dirty="0">
                <a:solidFill>
                  <a:schemeClr val="dk1"/>
                </a:solidFill>
                <a:sym typeface="Calibri"/>
              </a:rPr>
              <a:t>ori concerns.</a:t>
            </a:r>
            <a:endParaRPr sz="2400" b="0" i="0" u="none" strike="noStrike" cap="none" dirty="0">
              <a:solidFill>
                <a:schemeClr val="dk1"/>
              </a:solidFill>
              <a:sym typeface="Calibri"/>
            </a:endParaRPr>
          </a:p>
          <a:p>
            <a:pPr marL="342900" marR="0" lvl="0" indent="-342900" algn="l" rtl="0">
              <a:lnSpc>
                <a:spcPct val="114000"/>
              </a:lnSpc>
              <a:spcBef>
                <a:spcPts val="592"/>
              </a:spcBef>
              <a:spcAft>
                <a:spcPts val="0"/>
              </a:spcAft>
              <a:buClr>
                <a:schemeClr val="dk1"/>
              </a:buClr>
              <a:buSzPts val="2960"/>
              <a:buFont typeface="Arial"/>
              <a:buChar char="•"/>
            </a:pPr>
            <a:r>
              <a:rPr lang="en-AU" sz="2400" b="0" i="0" u="none" strike="noStrike" cap="none" dirty="0">
                <a:solidFill>
                  <a:schemeClr val="dk1"/>
                </a:solidFill>
                <a:sym typeface="Calibri"/>
              </a:rPr>
              <a:t>To identify and map which industry fields and countries are most active.</a:t>
            </a:r>
            <a:endParaRPr sz="2400" dirty="0"/>
          </a:p>
        </p:txBody>
      </p:sp>
    </p:spTree>
    <p:extLst>
      <p:ext uri="{BB962C8B-B14F-4D97-AF65-F5344CB8AC3E}">
        <p14:creationId xmlns:p14="http://schemas.microsoft.com/office/powerpoint/2010/main" val="2432876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a:solidFill>
                  <a:srgbClr val="002060"/>
                </a:solidFill>
              </a:rPr>
              <a:t>Limits of Methodology &amp; Results</a:t>
            </a:r>
          </a:p>
        </p:txBody>
      </p:sp>
      <p:sp>
        <p:nvSpPr>
          <p:cNvPr id="3" name="Text Placeholder 2"/>
          <p:cNvSpPr>
            <a:spLocks noGrp="1"/>
          </p:cNvSpPr>
          <p:nvPr>
            <p:ph type="body" idx="1"/>
          </p:nvPr>
        </p:nvSpPr>
        <p:spPr>
          <a:xfrm>
            <a:off x="457200" y="1417638"/>
            <a:ext cx="8229600" cy="5040560"/>
          </a:xfrm>
        </p:spPr>
        <p:txBody>
          <a:bodyPr/>
          <a:lstStyle/>
          <a:p>
            <a:pPr>
              <a:lnSpc>
                <a:spcPct val="114000"/>
              </a:lnSpc>
            </a:pPr>
            <a:r>
              <a:rPr lang="en-US" sz="2400" dirty="0"/>
              <a:t>Only as good as the database and search mask.</a:t>
            </a:r>
          </a:p>
          <a:p>
            <a:pPr lvl="1">
              <a:lnSpc>
                <a:spcPct val="114000"/>
              </a:lnSpc>
            </a:pPr>
            <a:r>
              <a:rPr lang="en-US" sz="2000" dirty="0"/>
              <a:t>Books used, </a:t>
            </a:r>
            <a:r>
              <a:rPr lang="en-NZ" sz="2000" dirty="0"/>
              <a:t>published information on TK.</a:t>
            </a:r>
          </a:p>
          <a:p>
            <a:pPr lvl="1">
              <a:lnSpc>
                <a:spcPct val="114000"/>
              </a:lnSpc>
            </a:pPr>
            <a:r>
              <a:rPr lang="en-US" sz="2000" dirty="0"/>
              <a:t>Patent Lens “</a:t>
            </a:r>
            <a:r>
              <a:rPr lang="en-NZ" sz="2000" dirty="0"/>
              <a:t>title, abstract or claims”, GBIF.</a:t>
            </a:r>
            <a:endParaRPr lang="en-US" sz="2000" dirty="0"/>
          </a:p>
          <a:p>
            <a:pPr>
              <a:lnSpc>
                <a:spcPct val="114000"/>
              </a:lnSpc>
            </a:pPr>
            <a:r>
              <a:rPr lang="en-US" sz="2400" dirty="0"/>
              <a:t>Subjective element of determination: </a:t>
            </a:r>
          </a:p>
          <a:p>
            <a:pPr lvl="1">
              <a:lnSpc>
                <a:spcPct val="114000"/>
              </a:lnSpc>
            </a:pPr>
            <a:r>
              <a:rPr lang="en-US" sz="2000" dirty="0"/>
              <a:t>“of interest”, “similar” and “derivative”.</a:t>
            </a:r>
          </a:p>
          <a:p>
            <a:pPr>
              <a:lnSpc>
                <a:spcPct val="114000"/>
              </a:lnSpc>
            </a:pPr>
            <a:r>
              <a:rPr lang="en-US" sz="2400" dirty="0"/>
              <a:t>How to use the data?</a:t>
            </a:r>
          </a:p>
          <a:p>
            <a:pPr lvl="1">
              <a:lnSpc>
                <a:spcPct val="114000"/>
              </a:lnSpc>
            </a:pPr>
            <a:r>
              <a:rPr lang="en-US" sz="2000" dirty="0"/>
              <a:t>Extent of analysis, based on patent system vs </a:t>
            </a:r>
            <a:r>
              <a:rPr lang="en-US" sz="2000" i="1" dirty="0" err="1"/>
              <a:t>te</a:t>
            </a:r>
            <a:r>
              <a:rPr lang="en-US" sz="2000" i="1" dirty="0"/>
              <a:t> </a:t>
            </a:r>
            <a:r>
              <a:rPr lang="en-US" sz="2000" i="1" dirty="0" err="1"/>
              <a:t>ao</a:t>
            </a:r>
            <a:r>
              <a:rPr lang="en-US" sz="2000" i="1" dirty="0"/>
              <a:t> M</a:t>
            </a:r>
            <a:r>
              <a:rPr lang="en-AU" sz="2000" dirty="0" err="1"/>
              <a:t>ā</a:t>
            </a:r>
            <a:r>
              <a:rPr lang="en-US" sz="2000" i="1" dirty="0" err="1"/>
              <a:t>ori</a:t>
            </a:r>
            <a:r>
              <a:rPr lang="en-US" sz="2000" dirty="0"/>
              <a:t>?</a:t>
            </a:r>
          </a:p>
          <a:p>
            <a:pPr lvl="1">
              <a:lnSpc>
                <a:spcPct val="114000"/>
              </a:lnSpc>
            </a:pPr>
            <a:r>
              <a:rPr lang="en-US" sz="2000" dirty="0"/>
              <a:t>Way forward?</a:t>
            </a:r>
          </a:p>
          <a:p>
            <a:pPr>
              <a:lnSpc>
                <a:spcPct val="114000"/>
              </a:lnSpc>
            </a:pPr>
            <a:r>
              <a:rPr lang="en-US" sz="2400" dirty="0"/>
              <a:t>Not possible to conclude on fact-based inquiries:</a:t>
            </a:r>
          </a:p>
          <a:p>
            <a:pPr lvl="1">
              <a:lnSpc>
                <a:spcPct val="114000"/>
              </a:lnSpc>
            </a:pPr>
            <a:r>
              <a:rPr lang="en-US" sz="2000" dirty="0"/>
              <a:t>appropriation (</a:t>
            </a:r>
            <a:r>
              <a:rPr lang="en-US" sz="2000" dirty="0" err="1"/>
              <a:t>biopiracy</a:t>
            </a:r>
            <a:r>
              <a:rPr lang="en-US" sz="2000" dirty="0"/>
              <a:t>) </a:t>
            </a:r>
            <a:r>
              <a:rPr lang="mr-IN" sz="2000" dirty="0"/>
              <a:t>–</a:t>
            </a:r>
            <a:r>
              <a:rPr lang="en-US" sz="2000" dirty="0"/>
              <a:t> context important</a:t>
            </a:r>
          </a:p>
          <a:p>
            <a:pPr lvl="1">
              <a:lnSpc>
                <a:spcPct val="114000"/>
              </a:lnSpc>
            </a:pPr>
            <a:r>
              <a:rPr lang="en-US" sz="2000" dirty="0"/>
              <a:t>Lock of novelty/inventive step </a:t>
            </a:r>
            <a:r>
              <a:rPr lang="mr-IN" sz="2000" dirty="0"/>
              <a:t>–</a:t>
            </a:r>
            <a:r>
              <a:rPr lang="en-US" sz="2000" dirty="0"/>
              <a:t> evidence based</a:t>
            </a:r>
          </a:p>
        </p:txBody>
      </p:sp>
    </p:spTree>
    <p:extLst>
      <p:ext uri="{BB962C8B-B14F-4D97-AF65-F5344CB8AC3E}">
        <p14:creationId xmlns:p14="http://schemas.microsoft.com/office/powerpoint/2010/main" val="172032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1FD8-595E-4C52-B4A5-5EAD999233A2}"/>
              </a:ext>
            </a:extLst>
          </p:cNvPr>
          <p:cNvSpPr>
            <a:spLocks noGrp="1"/>
          </p:cNvSpPr>
          <p:nvPr>
            <p:ph type="title"/>
          </p:nvPr>
        </p:nvSpPr>
        <p:spPr/>
        <p:txBody>
          <a:bodyPr/>
          <a:lstStyle/>
          <a:p>
            <a:r>
              <a:rPr lang="en-AU" dirty="0"/>
              <a:t>Implications?</a:t>
            </a:r>
          </a:p>
        </p:txBody>
      </p:sp>
      <p:sp>
        <p:nvSpPr>
          <p:cNvPr id="3" name="Text Placeholder 2">
            <a:extLst>
              <a:ext uri="{FF2B5EF4-FFF2-40B4-BE49-F238E27FC236}">
                <a16:creationId xmlns:a16="http://schemas.microsoft.com/office/drawing/2014/main" id="{92815C51-49D2-4255-9B03-BF73AAA5F688}"/>
              </a:ext>
            </a:extLst>
          </p:cNvPr>
          <p:cNvSpPr>
            <a:spLocks noGrp="1"/>
          </p:cNvSpPr>
          <p:nvPr>
            <p:ph type="body" idx="1"/>
          </p:nvPr>
        </p:nvSpPr>
        <p:spPr>
          <a:xfrm>
            <a:off x="251520" y="1268760"/>
            <a:ext cx="8435280" cy="4525963"/>
          </a:xfrm>
        </p:spPr>
        <p:txBody>
          <a:bodyPr/>
          <a:lstStyle/>
          <a:p>
            <a:r>
              <a:rPr lang="en-AU" dirty="0"/>
              <a:t>Hopefully helps stimulate discussion about protection of Maori IK.</a:t>
            </a:r>
          </a:p>
          <a:p>
            <a:r>
              <a:rPr lang="en-AU" dirty="0"/>
              <a:t>Limited response by NZ government to the Wai262 and no ratification of Nagoya Protocol</a:t>
            </a:r>
          </a:p>
          <a:p>
            <a:r>
              <a:rPr lang="en-AU" dirty="0"/>
              <a:t>Maori patent advisory committee may be having some deterrent effect</a:t>
            </a:r>
          </a:p>
          <a:p>
            <a:r>
              <a:rPr lang="en-AU" dirty="0"/>
              <a:t>Culturally competent authority idea? Extent of practicable Maori authority/control raised in the Wai262 report</a:t>
            </a:r>
          </a:p>
        </p:txBody>
      </p:sp>
    </p:spTree>
    <p:extLst>
      <p:ext uri="{BB962C8B-B14F-4D97-AF65-F5344CB8AC3E}">
        <p14:creationId xmlns:p14="http://schemas.microsoft.com/office/powerpoint/2010/main" val="3736248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A755-AF79-4BF2-A10C-A81352EABBDC}"/>
              </a:ext>
            </a:extLst>
          </p:cNvPr>
          <p:cNvSpPr>
            <a:spLocks noGrp="1"/>
          </p:cNvSpPr>
          <p:nvPr>
            <p:ph type="title"/>
          </p:nvPr>
        </p:nvSpPr>
        <p:spPr/>
        <p:txBody>
          <a:bodyPr/>
          <a:lstStyle/>
          <a:p>
            <a:r>
              <a:rPr lang="en-AU" dirty="0"/>
              <a:t>Wai262 text:</a:t>
            </a:r>
          </a:p>
        </p:txBody>
      </p:sp>
      <p:sp>
        <p:nvSpPr>
          <p:cNvPr id="3" name="Text Placeholder 2">
            <a:extLst>
              <a:ext uri="{FF2B5EF4-FFF2-40B4-BE49-F238E27FC236}">
                <a16:creationId xmlns:a16="http://schemas.microsoft.com/office/drawing/2014/main" id="{1872A67E-744F-4A4A-B3ED-C39F08251DDD}"/>
              </a:ext>
            </a:extLst>
          </p:cNvPr>
          <p:cNvSpPr>
            <a:spLocks noGrp="1"/>
          </p:cNvSpPr>
          <p:nvPr>
            <p:ph type="body" idx="1"/>
          </p:nvPr>
        </p:nvSpPr>
        <p:spPr/>
        <p:txBody>
          <a:bodyPr/>
          <a:lstStyle/>
          <a:p>
            <a:r>
              <a:rPr lang="en-US" i="1" dirty="0"/>
              <a:t>There are two basic promises made to Māori in article 2 of the Treaty [of Waitangi]. In the </a:t>
            </a:r>
            <a:r>
              <a:rPr lang="en-US" i="1" dirty="0" err="1"/>
              <a:t>english</a:t>
            </a:r>
            <a:r>
              <a:rPr lang="en-US" i="1" dirty="0"/>
              <a:t> text, the promise is to protect Māori in the exclusive and undisturbed possession of their properties. In the Māori text, the guarantee is of ‘</a:t>
            </a:r>
            <a:r>
              <a:rPr lang="en-US" i="1" dirty="0" err="1"/>
              <a:t>te</a:t>
            </a:r>
            <a:r>
              <a:rPr lang="en-US" i="1" dirty="0"/>
              <a:t> </a:t>
            </a:r>
            <a:r>
              <a:rPr lang="en-AU" i="1" dirty="0" err="1"/>
              <a:t>tino</a:t>
            </a:r>
            <a:r>
              <a:rPr lang="en-AU" i="1" dirty="0"/>
              <a:t> rangatiratanga o </a:t>
            </a:r>
            <a:r>
              <a:rPr lang="en-AU" i="1" dirty="0" err="1"/>
              <a:t>ratou</a:t>
            </a:r>
            <a:r>
              <a:rPr lang="en-AU" i="1" dirty="0"/>
              <a:t> taonga </a:t>
            </a:r>
            <a:r>
              <a:rPr lang="en-AU" i="1" dirty="0" err="1"/>
              <a:t>katoa</a:t>
            </a:r>
            <a:r>
              <a:rPr lang="en-AU" i="1" dirty="0"/>
              <a:t>’ – Māori authority </a:t>
            </a:r>
            <a:r>
              <a:rPr lang="en-US" i="1" dirty="0"/>
              <a:t>and control over all of their treasured things.</a:t>
            </a:r>
            <a:endParaRPr lang="en-AU" i="1" dirty="0"/>
          </a:p>
        </p:txBody>
      </p:sp>
    </p:spTree>
    <p:extLst>
      <p:ext uri="{BB962C8B-B14F-4D97-AF65-F5344CB8AC3E}">
        <p14:creationId xmlns:p14="http://schemas.microsoft.com/office/powerpoint/2010/main" val="1030304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36CF-1A4D-4401-9435-0D1FBA4F5BE5}"/>
              </a:ext>
            </a:extLst>
          </p:cNvPr>
          <p:cNvSpPr>
            <a:spLocks noGrp="1"/>
          </p:cNvSpPr>
          <p:nvPr>
            <p:ph type="title"/>
          </p:nvPr>
        </p:nvSpPr>
        <p:spPr>
          <a:xfrm>
            <a:off x="450979" y="404664"/>
            <a:ext cx="8229600" cy="634082"/>
          </a:xfrm>
        </p:spPr>
        <p:txBody>
          <a:bodyPr/>
          <a:lstStyle/>
          <a:p>
            <a:r>
              <a:rPr lang="en-AU" dirty="0"/>
              <a:t>Wai262 text:</a:t>
            </a:r>
          </a:p>
        </p:txBody>
      </p:sp>
      <p:sp>
        <p:nvSpPr>
          <p:cNvPr id="3" name="Text Placeholder 2">
            <a:extLst>
              <a:ext uri="{FF2B5EF4-FFF2-40B4-BE49-F238E27FC236}">
                <a16:creationId xmlns:a16="http://schemas.microsoft.com/office/drawing/2014/main" id="{49C8CCC2-D7C9-4C98-B3F7-265A081C5B88}"/>
              </a:ext>
            </a:extLst>
          </p:cNvPr>
          <p:cNvSpPr>
            <a:spLocks noGrp="1"/>
          </p:cNvSpPr>
          <p:nvPr>
            <p:ph type="body" idx="1"/>
          </p:nvPr>
        </p:nvSpPr>
        <p:spPr>
          <a:xfrm>
            <a:off x="457200" y="1166018"/>
            <a:ext cx="8229600" cy="4525963"/>
          </a:xfrm>
        </p:spPr>
        <p:txBody>
          <a:bodyPr/>
          <a:lstStyle/>
          <a:p>
            <a:r>
              <a:rPr lang="en-AU" sz="2800" i="1" dirty="0"/>
              <a:t>First, taonga </a:t>
            </a:r>
            <a:r>
              <a:rPr lang="en-US" sz="2800" i="1" dirty="0"/>
              <a:t>works are covered by the Treaty reference to taonga. Secondly, in this area the Treaty speaks in the Māori text of authority but not necessarily exclusivity. That is, all things being equal, the legal framework should deliver a reasonable measure of kaitiaki control over the use of taonga works and </a:t>
            </a:r>
            <a:r>
              <a:rPr lang="en-US" sz="2800" i="1" dirty="0" err="1"/>
              <a:t>mātauranga</a:t>
            </a:r>
            <a:r>
              <a:rPr lang="en-US" sz="2800" i="1" dirty="0"/>
              <a:t> Māori. The more difficult question is how far that rangatiratanga authority should go in today’s world and what a reasonable measure of control means in this complex area.</a:t>
            </a:r>
            <a:endParaRPr lang="en-AU" sz="2800" i="1" dirty="0"/>
          </a:p>
        </p:txBody>
      </p:sp>
    </p:spTree>
    <p:extLst>
      <p:ext uri="{BB962C8B-B14F-4D97-AF65-F5344CB8AC3E}">
        <p14:creationId xmlns:p14="http://schemas.microsoft.com/office/powerpoint/2010/main" val="1381651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F296-2260-499C-A120-D75CF568EC2D}"/>
              </a:ext>
            </a:extLst>
          </p:cNvPr>
          <p:cNvSpPr>
            <a:spLocks noGrp="1"/>
          </p:cNvSpPr>
          <p:nvPr>
            <p:ph type="title"/>
          </p:nvPr>
        </p:nvSpPr>
        <p:spPr/>
        <p:txBody>
          <a:bodyPr/>
          <a:lstStyle/>
          <a:p>
            <a:r>
              <a:rPr lang="en-AU" dirty="0"/>
              <a:t>References:</a:t>
            </a:r>
          </a:p>
        </p:txBody>
      </p:sp>
      <p:sp>
        <p:nvSpPr>
          <p:cNvPr id="3" name="Text Placeholder 2">
            <a:extLst>
              <a:ext uri="{FF2B5EF4-FFF2-40B4-BE49-F238E27FC236}">
                <a16:creationId xmlns:a16="http://schemas.microsoft.com/office/drawing/2014/main" id="{C05952D8-EBF0-46F8-BC4A-025C34AF21FC}"/>
              </a:ext>
            </a:extLst>
          </p:cNvPr>
          <p:cNvSpPr>
            <a:spLocks noGrp="1"/>
          </p:cNvSpPr>
          <p:nvPr>
            <p:ph type="body" idx="1"/>
          </p:nvPr>
        </p:nvSpPr>
        <p:spPr/>
        <p:txBody>
          <a:bodyPr/>
          <a:lstStyle/>
          <a:p>
            <a:r>
              <a:rPr lang="en-AU" sz="2400" dirty="0"/>
              <a:t>See paper: Lai, J., Robinson, D.F. with Stirrup, T. and Tualima, H-Y. (Forth, 2019) ‘Māori Knowledge under the Microscope: Appropriation and Patenting of </a:t>
            </a:r>
            <a:r>
              <a:rPr lang="en-AU" sz="2400" dirty="0" err="1"/>
              <a:t>Mātauranga</a:t>
            </a:r>
            <a:r>
              <a:rPr lang="en-AU" sz="2400" dirty="0"/>
              <a:t> Māori and Related Resources’ </a:t>
            </a:r>
            <a:r>
              <a:rPr lang="en-AU" sz="2400" i="1" dirty="0"/>
              <a:t>Journal of World Intellectual Property</a:t>
            </a:r>
            <a:r>
              <a:rPr lang="en-AU" sz="2400" dirty="0"/>
              <a:t>, Accepted early-view online, issue pending.</a:t>
            </a:r>
          </a:p>
          <a:p>
            <a:r>
              <a:rPr lang="en-AU" sz="2400" dirty="0"/>
              <a:t>Lai, J. (2019) ‘</a:t>
            </a:r>
            <a:r>
              <a:rPr lang="en-NZ" sz="2400" dirty="0"/>
              <a:t>A Successful Recalibration of Patent Law vis-à-vis </a:t>
            </a:r>
            <a:r>
              <a:rPr lang="en-NZ" sz="2400" dirty="0" err="1"/>
              <a:t>Mātauranga</a:t>
            </a:r>
            <a:r>
              <a:rPr lang="en-NZ" sz="2400" dirty="0"/>
              <a:t> Māori? A Case Study of </a:t>
            </a:r>
            <a:r>
              <a:rPr lang="en-NZ" sz="2400" dirty="0" err="1"/>
              <a:t>Mānuka</a:t>
            </a:r>
            <a:r>
              <a:rPr lang="en-NZ" sz="2400" dirty="0"/>
              <a:t> (Leptospermum </a:t>
            </a:r>
            <a:r>
              <a:rPr lang="en-NZ" sz="2400" dirty="0" err="1"/>
              <a:t>Scoparium</a:t>
            </a:r>
            <a:r>
              <a:rPr lang="en-NZ" sz="2400" dirty="0"/>
              <a:t>)’, in Susy Frankel (ed), </a:t>
            </a:r>
            <a:r>
              <a:rPr lang="en-NZ" sz="2400" i="1" dirty="0"/>
              <a:t>The Object and Purpose of Intellectual</a:t>
            </a:r>
            <a:r>
              <a:rPr lang="en-NZ" sz="2400" dirty="0"/>
              <a:t> Property (Edward Elgar, forthcoming). Available on SSRN</a:t>
            </a:r>
            <a:endParaRPr lang="en-AU" sz="2400" dirty="0"/>
          </a:p>
          <a:p>
            <a:endParaRPr lang="en-AU" dirty="0"/>
          </a:p>
        </p:txBody>
      </p:sp>
    </p:spTree>
    <p:extLst>
      <p:ext uri="{BB962C8B-B14F-4D97-AF65-F5344CB8AC3E}">
        <p14:creationId xmlns:p14="http://schemas.microsoft.com/office/powerpoint/2010/main" val="98682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4744"/>
            <a:ext cx="8229600" cy="5001419"/>
          </a:xfrm>
        </p:spPr>
        <p:txBody>
          <a:bodyPr/>
          <a:lstStyle/>
          <a:p>
            <a:pPr lvl="0">
              <a:lnSpc>
                <a:spcPct val="130000"/>
              </a:lnSpc>
              <a:spcAft>
                <a:spcPts val="600"/>
              </a:spcAft>
            </a:pPr>
            <a:r>
              <a:rPr lang="en-AU" sz="2800" dirty="0"/>
              <a:t>Does not appears to be similar to or derivative of </a:t>
            </a:r>
            <a:r>
              <a:rPr lang="en-AU" sz="2800" dirty="0" err="1"/>
              <a:t>Mātauraunga</a:t>
            </a:r>
            <a:r>
              <a:rPr lang="en-AU" sz="2800" dirty="0"/>
              <a:t> Māori.</a:t>
            </a:r>
            <a:endParaRPr lang="en-GB" sz="2800" dirty="0"/>
          </a:p>
          <a:p>
            <a:pPr lvl="0">
              <a:lnSpc>
                <a:spcPct val="130000"/>
              </a:lnSpc>
              <a:spcAft>
                <a:spcPts val="600"/>
              </a:spcAft>
            </a:pPr>
            <a:r>
              <a:rPr lang="en-AU" sz="2800" dirty="0"/>
              <a:t>Appears to be similar to or derivative of </a:t>
            </a:r>
            <a:r>
              <a:rPr lang="en-AU" sz="2800" dirty="0" err="1"/>
              <a:t>Mātauraunga</a:t>
            </a:r>
            <a:r>
              <a:rPr lang="en-AU" sz="2800" dirty="0"/>
              <a:t> Māori.</a:t>
            </a:r>
            <a:endParaRPr lang="en-GB" sz="2800" dirty="0"/>
          </a:p>
          <a:p>
            <a:pPr lvl="0">
              <a:lnSpc>
                <a:spcPct val="130000"/>
              </a:lnSpc>
              <a:spcAft>
                <a:spcPts val="600"/>
              </a:spcAft>
            </a:pPr>
            <a:r>
              <a:rPr lang="en-AU" sz="2800"/>
              <a:t>Plant patent.</a:t>
            </a:r>
            <a:endParaRPr lang="en-GB" sz="2800" dirty="0"/>
          </a:p>
          <a:p>
            <a:pPr lvl="0">
              <a:lnSpc>
                <a:spcPct val="130000"/>
              </a:lnSpc>
              <a:spcAft>
                <a:spcPts val="600"/>
              </a:spcAft>
            </a:pPr>
            <a:r>
              <a:rPr lang="en-AU" sz="2800" dirty="0"/>
              <a:t>Unable to determine (due to lack of information, e.g. not in English).</a:t>
            </a:r>
            <a:endParaRPr lang="en-GB" sz="2800" dirty="0"/>
          </a:p>
          <a:p>
            <a:pPr>
              <a:lnSpc>
                <a:spcPct val="130000"/>
              </a:lnSpc>
              <a:spcBef>
                <a:spcPts val="40"/>
              </a:spcBef>
            </a:pPr>
            <a:endParaRPr lang="en-US" sz="2800" dirty="0"/>
          </a:p>
        </p:txBody>
      </p:sp>
    </p:spTree>
    <p:extLst>
      <p:ext uri="{BB962C8B-B14F-4D97-AF65-F5344CB8AC3E}">
        <p14:creationId xmlns:p14="http://schemas.microsoft.com/office/powerpoint/2010/main" val="554651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260648"/>
            <a:ext cx="8229600" cy="6597352"/>
          </a:xfrm>
        </p:spPr>
        <p:txBody>
          <a:bodyPr/>
          <a:lstStyle/>
          <a:p>
            <a:pPr marL="446088" indent="-420688">
              <a:buNone/>
            </a:pPr>
            <a:r>
              <a:rPr lang="en-NZ" sz="2000" dirty="0"/>
              <a:t>(0)  Does not appear to be similar to or derivative of Maori TK and invention is not limited to use of a natural product endemic/near-endemic to NZ.   </a:t>
            </a:r>
          </a:p>
          <a:p>
            <a:pPr marL="446088" indent="-420688">
              <a:buNone/>
            </a:pPr>
            <a:r>
              <a:rPr lang="en-NZ" sz="2000" dirty="0"/>
              <a:t>(1)  Appears to be similar to or derivative of Maori TK.        </a:t>
            </a:r>
          </a:p>
          <a:p>
            <a:pPr marL="446088" indent="-420688">
              <a:buNone/>
            </a:pPr>
            <a:r>
              <a:rPr lang="en-NZ" sz="2000" dirty="0"/>
              <a:t>(2)  Plant patent.     </a:t>
            </a:r>
          </a:p>
          <a:p>
            <a:pPr marL="446088" indent="-420688">
              <a:buNone/>
            </a:pPr>
            <a:r>
              <a:rPr lang="en-NZ" sz="2000" dirty="0"/>
              <a:t>(3)  Unable to determine (due to lack of information, e.g. not in English).</a:t>
            </a:r>
          </a:p>
          <a:p>
            <a:pPr marL="446088" indent="-420688">
              <a:buNone/>
            </a:pPr>
            <a:r>
              <a:rPr lang="en-NZ" sz="2000" dirty="0"/>
              <a:t>(4)  Invention is based on a natural product endemic/near-endemic to NZ. </a:t>
            </a:r>
          </a:p>
          <a:p>
            <a:pPr marL="446088" indent="-420688">
              <a:buNone/>
            </a:pPr>
            <a:r>
              <a:rPr lang="en-NZ" sz="2000" dirty="0"/>
              <a:t>(5)  Invention includes plant extract or isolated compound from a plant endemic/near-endemic to NZ as a minor part of a composition where minor part has potential TK.</a:t>
            </a:r>
          </a:p>
          <a:p>
            <a:pPr marL="446088" indent="-420688">
              <a:buNone/>
            </a:pPr>
            <a:r>
              <a:rPr lang="en-NZ" sz="2000" dirty="0"/>
              <a:t>(6)  Patent claims an isolated compound/protein/gene/molecule from a NZ endemic/near-endemic plant</a:t>
            </a:r>
          </a:p>
          <a:p>
            <a:pPr marL="446088" indent="-420688">
              <a:buNone/>
            </a:pPr>
            <a:r>
              <a:rPr lang="en-NZ" sz="2000" dirty="0"/>
              <a:t>(7)  Incorrectly identified as having the species in the title, abstract or claims. </a:t>
            </a:r>
          </a:p>
          <a:p>
            <a:pPr marL="446088" indent="-420688">
              <a:buNone/>
            </a:pPr>
            <a:r>
              <a:rPr lang="en-NZ" sz="2000" dirty="0"/>
              <a:t>(8)  Invention is a method of preparing/treating a plant extract from an NZ endemic/near-endemic plant.            </a:t>
            </a:r>
          </a:p>
          <a:p>
            <a:pPr marL="446088" indent="-420688">
              <a:buNone/>
            </a:pPr>
            <a:r>
              <a:rPr lang="en-NZ" sz="2000" dirty="0"/>
              <a:t>(9)  Invention is a method of preparing/treating a plant extract from an NZ endemic/near-endemic plant that appears to be similar or derivative of Māori TK.</a:t>
            </a:r>
            <a:endParaRPr lang="en-US" sz="2000" dirty="0"/>
          </a:p>
        </p:txBody>
      </p:sp>
    </p:spTree>
    <p:extLst>
      <p:ext uri="{BB962C8B-B14F-4D97-AF65-F5344CB8AC3E}">
        <p14:creationId xmlns:p14="http://schemas.microsoft.com/office/powerpoint/2010/main" val="195115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8"/>
            <a:ext cx="5352348" cy="89028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AU" sz="4400" b="0" i="0" u="none" strike="noStrike" cap="none" dirty="0">
                <a:solidFill>
                  <a:srgbClr val="002060"/>
                </a:solidFill>
                <a:latin typeface="Calibri"/>
                <a:ea typeface="Calibri"/>
                <a:cs typeface="Calibri"/>
                <a:sym typeface="Calibri"/>
              </a:rPr>
              <a:t>Methods – Texts Used</a:t>
            </a:r>
            <a:endParaRPr sz="4400" b="0" i="0" u="none" strike="noStrike" cap="none" dirty="0">
              <a:solidFill>
                <a:srgbClr val="002060"/>
              </a:solidFill>
              <a:latin typeface="Calibri"/>
              <a:ea typeface="Calibri"/>
              <a:cs typeface="Calibri"/>
              <a:sym typeface="Calibri"/>
            </a:endParaRPr>
          </a:p>
        </p:txBody>
      </p:sp>
      <p:sp>
        <p:nvSpPr>
          <p:cNvPr id="141" name="Shape 141"/>
          <p:cNvSpPr txBox="1">
            <a:spLocks noGrp="1"/>
          </p:cNvSpPr>
          <p:nvPr>
            <p:ph type="body" idx="1"/>
          </p:nvPr>
        </p:nvSpPr>
        <p:spPr>
          <a:xfrm>
            <a:off x="164124" y="1484784"/>
            <a:ext cx="5645424" cy="5081591"/>
          </a:xfrm>
          <a:prstGeom prst="rect">
            <a:avLst/>
          </a:prstGeom>
          <a:noFill/>
          <a:ln>
            <a:noFill/>
          </a:ln>
        </p:spPr>
        <p:txBody>
          <a:bodyPr spcFirstLastPara="1" wrap="square" lIns="91425" tIns="45700" rIns="91425" bIns="45700" anchor="t" anchorCtr="0">
            <a:noAutofit/>
          </a:bodyPr>
          <a:lstStyle/>
          <a:p>
            <a:pPr marL="342900" lvl="0" indent="-342900">
              <a:lnSpc>
                <a:spcPct val="114000"/>
              </a:lnSpc>
              <a:spcBef>
                <a:spcPts val="360"/>
              </a:spcBef>
              <a:buSzPts val="1800"/>
            </a:pPr>
            <a:r>
              <a:rPr lang="en-AU" sz="2000" b="0" i="0" u="none" strike="noStrike" cap="none" dirty="0">
                <a:solidFill>
                  <a:schemeClr val="dk1"/>
                </a:solidFill>
                <a:latin typeface="Calibri"/>
                <a:ea typeface="Calibri"/>
                <a:cs typeface="Calibri"/>
                <a:sym typeface="Calibri"/>
              </a:rPr>
              <a:t>Identify plants with known </a:t>
            </a:r>
            <a:r>
              <a:rPr lang="en-AU" sz="2000" dirty="0" err="1"/>
              <a:t>Mātauraunga</a:t>
            </a:r>
            <a:r>
              <a:rPr lang="en-AU" sz="2000" dirty="0"/>
              <a:t> Māori. </a:t>
            </a:r>
            <a:endParaRPr lang="en-AU" sz="2000" b="0" i="0" u="none" strike="noStrike" cap="none" dirty="0">
              <a:solidFill>
                <a:schemeClr val="dk1"/>
              </a:solidFill>
              <a:latin typeface="Calibri"/>
              <a:ea typeface="Calibri"/>
              <a:cs typeface="Calibri"/>
              <a:sym typeface="Calibri"/>
            </a:endParaRPr>
          </a:p>
          <a:p>
            <a:pPr marL="342900" marR="0" lvl="0" indent="-342900" algn="l" rtl="0">
              <a:lnSpc>
                <a:spcPct val="114000"/>
              </a:lnSpc>
              <a:spcBef>
                <a:spcPts val="360"/>
              </a:spcBef>
              <a:spcAft>
                <a:spcPts val="0"/>
              </a:spcAft>
              <a:buClr>
                <a:schemeClr val="dk1"/>
              </a:buClr>
              <a:buSzPts val="1800"/>
              <a:buFont typeface="Arial"/>
              <a:buChar char="•"/>
            </a:pPr>
            <a:r>
              <a:rPr lang="en-AU" sz="2000" b="0" i="0" u="none" strike="noStrike" cap="none" dirty="0">
                <a:solidFill>
                  <a:schemeClr val="dk1"/>
                </a:solidFill>
                <a:latin typeface="Calibri"/>
                <a:ea typeface="Calibri"/>
                <a:cs typeface="Calibri"/>
                <a:sym typeface="Calibri"/>
              </a:rPr>
              <a:t>Texts used</a:t>
            </a:r>
            <a:endParaRPr sz="3600" dirty="0"/>
          </a:p>
          <a:p>
            <a:pPr marL="742950" marR="0" lvl="1" indent="-285750" algn="l" rtl="0">
              <a:lnSpc>
                <a:spcPct val="114000"/>
              </a:lnSpc>
              <a:spcBef>
                <a:spcPts val="280"/>
              </a:spcBef>
              <a:spcAft>
                <a:spcPts val="0"/>
              </a:spcAft>
              <a:buClr>
                <a:schemeClr val="dk1"/>
              </a:buClr>
              <a:buSzPts val="1400"/>
              <a:buFont typeface="Arial"/>
              <a:buChar char="–"/>
            </a:pPr>
            <a:r>
              <a:rPr lang="en-AU" sz="1600" b="0" i="0" u="none" strike="noStrike" cap="none" dirty="0">
                <a:solidFill>
                  <a:schemeClr val="dk1"/>
                </a:solidFill>
                <a:latin typeface="Calibri"/>
                <a:ea typeface="Calibri"/>
                <a:cs typeface="Calibri"/>
                <a:sym typeface="Calibri"/>
              </a:rPr>
              <a:t>Williams, P.M.E. (2008) </a:t>
            </a:r>
            <a:r>
              <a:rPr lang="en-AU" sz="1600" b="0" i="1" u="none" strike="noStrike" cap="none" dirty="0" err="1">
                <a:solidFill>
                  <a:schemeClr val="dk1"/>
                </a:solidFill>
                <a:latin typeface="Calibri"/>
                <a:ea typeface="Calibri"/>
                <a:cs typeface="Calibri"/>
                <a:sym typeface="Calibri"/>
              </a:rPr>
              <a:t>Te</a:t>
            </a:r>
            <a:r>
              <a:rPr lang="en-AU" sz="1600" b="0" i="1" u="none" strike="noStrike" cap="none" dirty="0">
                <a:solidFill>
                  <a:schemeClr val="dk1"/>
                </a:solidFill>
                <a:latin typeface="Calibri"/>
                <a:ea typeface="Calibri"/>
                <a:cs typeface="Calibri"/>
                <a:sym typeface="Calibri"/>
              </a:rPr>
              <a:t> </a:t>
            </a:r>
            <a:r>
              <a:rPr lang="en-AU" sz="1600" b="0" i="1" u="none" strike="noStrike" cap="none" dirty="0" err="1">
                <a:solidFill>
                  <a:schemeClr val="dk1"/>
                </a:solidFill>
                <a:latin typeface="Calibri"/>
                <a:ea typeface="Calibri"/>
                <a:cs typeface="Calibri"/>
                <a:sym typeface="Calibri"/>
              </a:rPr>
              <a:t>Rongoa</a:t>
            </a:r>
            <a:r>
              <a:rPr lang="en-AU" sz="1600" b="0" i="1" u="none" strike="noStrike" cap="none" dirty="0">
                <a:solidFill>
                  <a:schemeClr val="dk1"/>
                </a:solidFill>
                <a:latin typeface="Calibri"/>
                <a:ea typeface="Calibri"/>
                <a:cs typeface="Calibri"/>
                <a:sym typeface="Calibri"/>
              </a:rPr>
              <a:t> Maori: Maori Medicine</a:t>
            </a:r>
            <a:r>
              <a:rPr lang="en-AU" sz="1600" b="0" i="0" u="none" strike="noStrike" cap="none" dirty="0">
                <a:solidFill>
                  <a:schemeClr val="dk1"/>
                </a:solidFill>
                <a:latin typeface="Calibri"/>
                <a:ea typeface="Calibri"/>
                <a:cs typeface="Calibri"/>
                <a:sym typeface="Calibri"/>
              </a:rPr>
              <a:t>, </a:t>
            </a:r>
            <a:r>
              <a:rPr lang="en-AU" sz="1600" b="0" i="0" u="none" strike="noStrike" cap="none" dirty="0" err="1">
                <a:solidFill>
                  <a:schemeClr val="dk1"/>
                </a:solidFill>
                <a:latin typeface="Calibri"/>
                <a:ea typeface="Calibri"/>
                <a:cs typeface="Calibri"/>
                <a:sym typeface="Calibri"/>
              </a:rPr>
              <a:t>Raopo</a:t>
            </a:r>
            <a:r>
              <a:rPr lang="en-AU" sz="1600" b="0" i="0" u="none" strike="noStrike" cap="none" dirty="0">
                <a:solidFill>
                  <a:schemeClr val="dk1"/>
                </a:solidFill>
                <a:latin typeface="Calibri"/>
                <a:ea typeface="Calibri"/>
                <a:cs typeface="Calibri"/>
                <a:sym typeface="Calibri"/>
              </a:rPr>
              <a:t> Books (Penguin Books), Rosedale NZ, 79pp.</a:t>
            </a:r>
            <a:endParaRPr sz="1600" b="0" i="0" u="none" strike="noStrike" cap="none" dirty="0">
              <a:solidFill>
                <a:schemeClr val="dk1"/>
              </a:solidFill>
              <a:latin typeface="Calibri"/>
              <a:ea typeface="Calibri"/>
              <a:cs typeface="Calibri"/>
              <a:sym typeface="Calibri"/>
            </a:endParaRPr>
          </a:p>
          <a:p>
            <a:pPr marL="742950" marR="0" lvl="1" indent="-285750" algn="l" rtl="0">
              <a:lnSpc>
                <a:spcPct val="114000"/>
              </a:lnSpc>
              <a:spcBef>
                <a:spcPts val="280"/>
              </a:spcBef>
              <a:spcAft>
                <a:spcPts val="0"/>
              </a:spcAft>
              <a:buClr>
                <a:schemeClr val="dk1"/>
              </a:buClr>
              <a:buSzPts val="1400"/>
              <a:buFont typeface="Arial"/>
              <a:buChar char="–"/>
            </a:pPr>
            <a:r>
              <a:rPr lang="en-AU" sz="1600" b="0" i="0" u="none" strike="noStrike" cap="none" dirty="0" err="1">
                <a:solidFill>
                  <a:schemeClr val="dk1"/>
                </a:solidFill>
                <a:latin typeface="Calibri"/>
                <a:ea typeface="Calibri"/>
                <a:cs typeface="Calibri"/>
                <a:sym typeface="Calibri"/>
              </a:rPr>
              <a:t>Ofsoske-Wyber</a:t>
            </a:r>
            <a:r>
              <a:rPr lang="en-AU" sz="1600" b="0" i="0" u="none" strike="noStrike" cap="none" dirty="0">
                <a:solidFill>
                  <a:schemeClr val="dk1"/>
                </a:solidFill>
                <a:latin typeface="Calibri"/>
                <a:ea typeface="Calibri"/>
                <a:cs typeface="Calibri"/>
                <a:sym typeface="Calibri"/>
              </a:rPr>
              <a:t>, F. (2009) </a:t>
            </a:r>
            <a:r>
              <a:rPr lang="en-AU" sz="1600" b="0" i="1" u="none" strike="noStrike" cap="none" dirty="0">
                <a:solidFill>
                  <a:schemeClr val="dk1"/>
                </a:solidFill>
                <a:latin typeface="Calibri"/>
                <a:ea typeface="Calibri"/>
                <a:cs typeface="Calibri"/>
                <a:sym typeface="Calibri"/>
              </a:rPr>
              <a:t>The Sacred Plant Medicine of Aotearoa: The Definitive Reference Book for Working with New Zealand Native Flower, Fern, Tree, Seed and Plant Essences.,</a:t>
            </a:r>
            <a:r>
              <a:rPr lang="en-AU" sz="1600" b="0" i="0" u="none" strike="noStrike" cap="none" dirty="0">
                <a:solidFill>
                  <a:schemeClr val="dk1"/>
                </a:solidFill>
                <a:latin typeface="Calibri"/>
                <a:ea typeface="Calibri"/>
                <a:cs typeface="Calibri"/>
                <a:sym typeface="Calibri"/>
              </a:rPr>
              <a:t> Volume 1, </a:t>
            </a:r>
            <a:r>
              <a:rPr lang="en-AU" sz="1600" b="0" i="0" u="none" strike="noStrike" cap="none" dirty="0" err="1">
                <a:solidFill>
                  <a:schemeClr val="dk1"/>
                </a:solidFill>
                <a:latin typeface="Calibri"/>
                <a:ea typeface="Calibri"/>
                <a:cs typeface="Calibri"/>
                <a:sym typeface="Calibri"/>
              </a:rPr>
              <a:t>Vanterra</a:t>
            </a:r>
            <a:r>
              <a:rPr lang="en-AU" sz="1600" b="0" i="0" u="none" strike="noStrike" cap="none" dirty="0">
                <a:solidFill>
                  <a:schemeClr val="dk1"/>
                </a:solidFill>
                <a:latin typeface="Calibri"/>
                <a:ea typeface="Calibri"/>
                <a:cs typeface="Calibri"/>
                <a:sym typeface="Calibri"/>
              </a:rPr>
              <a:t> House Pub. 472pp.</a:t>
            </a:r>
            <a:endParaRPr sz="1600" b="0" i="0" u="none" strike="noStrike" cap="none" dirty="0">
              <a:solidFill>
                <a:schemeClr val="dk1"/>
              </a:solidFill>
              <a:latin typeface="Calibri"/>
              <a:ea typeface="Calibri"/>
              <a:cs typeface="Calibri"/>
              <a:sym typeface="Calibri"/>
            </a:endParaRPr>
          </a:p>
          <a:p>
            <a:pPr marL="742950" marR="0" lvl="1" indent="-285750" algn="l" rtl="0">
              <a:lnSpc>
                <a:spcPct val="114000"/>
              </a:lnSpc>
              <a:spcBef>
                <a:spcPts val="280"/>
              </a:spcBef>
              <a:spcAft>
                <a:spcPts val="0"/>
              </a:spcAft>
              <a:buClr>
                <a:schemeClr val="dk1"/>
              </a:buClr>
              <a:buSzPts val="1400"/>
              <a:buFont typeface="Arial"/>
              <a:buChar char="–"/>
            </a:pPr>
            <a:r>
              <a:rPr lang="en-AU" sz="1600" b="0" i="0" u="none" strike="noStrike" cap="none" dirty="0">
                <a:solidFill>
                  <a:schemeClr val="dk1"/>
                </a:solidFill>
                <a:latin typeface="Calibri"/>
                <a:ea typeface="Calibri"/>
                <a:cs typeface="Calibri"/>
                <a:sym typeface="Calibri"/>
              </a:rPr>
              <a:t>Riley, M. (1994) </a:t>
            </a:r>
            <a:r>
              <a:rPr lang="en-AU" sz="1600" b="0" i="1" u="none" strike="noStrike" cap="none" dirty="0">
                <a:solidFill>
                  <a:schemeClr val="dk1"/>
                </a:solidFill>
                <a:latin typeface="Calibri"/>
                <a:ea typeface="Calibri"/>
                <a:cs typeface="Calibri"/>
                <a:sym typeface="Calibri"/>
              </a:rPr>
              <a:t>Maori healing and herbal</a:t>
            </a:r>
            <a:r>
              <a:rPr lang="en-AU" sz="1600" b="0" i="0" u="none" strike="noStrike" cap="none" dirty="0">
                <a:solidFill>
                  <a:schemeClr val="dk1"/>
                </a:solidFill>
                <a:latin typeface="Calibri"/>
                <a:ea typeface="Calibri"/>
                <a:cs typeface="Calibri"/>
                <a:sym typeface="Calibri"/>
              </a:rPr>
              <a:t>. Viking </a:t>
            </a:r>
            <a:r>
              <a:rPr lang="en-AU" sz="1600" b="0" i="0" u="none" strike="noStrike" cap="none" dirty="0" err="1">
                <a:solidFill>
                  <a:schemeClr val="dk1"/>
                </a:solidFill>
                <a:latin typeface="Calibri"/>
                <a:ea typeface="Calibri"/>
                <a:cs typeface="Calibri"/>
                <a:sym typeface="Calibri"/>
              </a:rPr>
              <a:t>Sevenseas</a:t>
            </a:r>
            <a:r>
              <a:rPr lang="en-AU" sz="1600" b="0" i="0" u="none" strike="noStrike" cap="none" dirty="0">
                <a:solidFill>
                  <a:schemeClr val="dk1"/>
                </a:solidFill>
                <a:latin typeface="Calibri"/>
                <a:ea typeface="Calibri"/>
                <a:cs typeface="Calibri"/>
                <a:sym typeface="Calibri"/>
              </a:rPr>
              <a:t>, Paraparaumu, New Zealand. 528pp</a:t>
            </a:r>
          </a:p>
          <a:p>
            <a:pPr marL="742950" marR="0" lvl="1" indent="-285750" algn="l" rtl="0">
              <a:lnSpc>
                <a:spcPct val="114000"/>
              </a:lnSpc>
              <a:spcBef>
                <a:spcPts val="280"/>
              </a:spcBef>
              <a:spcAft>
                <a:spcPts val="0"/>
              </a:spcAft>
              <a:buClr>
                <a:schemeClr val="dk1"/>
              </a:buClr>
              <a:buSzPts val="1400"/>
              <a:buFont typeface="Arial"/>
              <a:buChar char="–"/>
            </a:pPr>
            <a:endParaRPr sz="1600" b="0" i="0" u="none" strike="noStrike" cap="none" dirty="0">
              <a:solidFill>
                <a:schemeClr val="dk1"/>
              </a:solidFill>
              <a:latin typeface="Calibri"/>
              <a:ea typeface="Calibri"/>
              <a:cs typeface="Calibri"/>
              <a:sym typeface="Calibri"/>
            </a:endParaRPr>
          </a:p>
          <a:p>
            <a:pPr marL="400050" indent="-285750">
              <a:lnSpc>
                <a:spcPct val="114000"/>
              </a:lnSpc>
              <a:spcBef>
                <a:spcPts val="360"/>
              </a:spcBef>
              <a:buSzPts val="1800"/>
            </a:pPr>
            <a:r>
              <a:rPr lang="en-NZ" sz="2000" u="sng" dirty="0"/>
              <a:t>1</a:t>
            </a:r>
            <a:r>
              <a:rPr lang="en-NZ" sz="2000" b="0" i="0" u="sng" strike="noStrike" cap="none" dirty="0">
                <a:solidFill>
                  <a:schemeClr val="dk1"/>
                </a:solidFill>
                <a:latin typeface="Calibri"/>
                <a:ea typeface="Calibri"/>
                <a:cs typeface="Calibri"/>
                <a:sym typeface="Calibri"/>
              </a:rPr>
              <a:t>73 species </a:t>
            </a:r>
            <a:r>
              <a:rPr lang="en-NZ" sz="2000" b="0" i="0" u="none" strike="noStrike" cap="none" dirty="0">
                <a:solidFill>
                  <a:schemeClr val="dk1"/>
                </a:solidFill>
                <a:latin typeface="Calibri"/>
                <a:ea typeface="Calibri"/>
                <a:cs typeface="Calibri"/>
                <a:sym typeface="Calibri"/>
              </a:rPr>
              <a:t>identified</a:t>
            </a:r>
            <a:endParaRPr sz="2000" b="0" i="0" u="none" strike="noStrike" cap="none" dirty="0">
              <a:solidFill>
                <a:schemeClr val="dk1"/>
              </a:solidFill>
              <a:latin typeface="Calibri"/>
              <a:ea typeface="Calibri"/>
              <a:cs typeface="Calibri"/>
              <a:sym typeface="Calibri"/>
            </a:endParaRPr>
          </a:p>
        </p:txBody>
      </p:sp>
      <p:sp>
        <p:nvSpPr>
          <p:cNvPr id="142" name="Shape 142"/>
          <p:cNvSpPr/>
          <p:nvPr/>
        </p:nvSpPr>
        <p:spPr>
          <a:xfrm>
            <a:off x="5905319" y="6310088"/>
            <a:ext cx="320760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b="0" i="0" u="sng" strike="noStrike" cap="none">
                <a:solidFill>
                  <a:schemeClr val="hlink"/>
                </a:solidFill>
                <a:latin typeface="Calibri"/>
                <a:ea typeface="Calibri"/>
                <a:cs typeface="Calibri"/>
                <a:sym typeface="Calibri"/>
                <a:hlinkClick r:id="rId3"/>
              </a:rPr>
              <a:t>www.firstlightfloweressences.co.nz</a:t>
            </a:r>
            <a:r>
              <a:rPr lang="en-AU" sz="1200" b="0" i="0" u="none" strike="noStrike" cap="none">
                <a:solidFill>
                  <a:schemeClr val="dk1"/>
                </a:solidFill>
                <a:latin typeface="Calibri"/>
                <a:ea typeface="Calibri"/>
                <a:cs typeface="Calibri"/>
                <a:sym typeface="Calibri"/>
              </a:rPr>
              <a:t>, acc 25/1/18</a:t>
            </a:r>
            <a:endParaRPr sz="1200">
              <a:solidFill>
                <a:schemeClr val="dk1"/>
              </a:solidFill>
              <a:latin typeface="Calibri"/>
              <a:ea typeface="Calibri"/>
              <a:cs typeface="Calibri"/>
              <a:sym typeface="Calibri"/>
            </a:endParaRPr>
          </a:p>
        </p:txBody>
      </p:sp>
      <p:pic>
        <p:nvPicPr>
          <p:cNvPr id="143" name="Shape 143" descr="Image result for Te Rongoa Maori: Maori Medicine"/>
          <p:cNvPicPr preferRelativeResize="0"/>
          <p:nvPr/>
        </p:nvPicPr>
        <p:blipFill rotWithShape="1">
          <a:blip r:embed="rId4">
            <a:alphaModFix/>
          </a:blip>
          <a:srcRect/>
          <a:stretch/>
        </p:blipFill>
        <p:spPr>
          <a:xfrm>
            <a:off x="6050364" y="1261832"/>
            <a:ext cx="1648527" cy="2142711"/>
          </a:xfrm>
          <a:prstGeom prst="rect">
            <a:avLst/>
          </a:prstGeom>
          <a:noFill/>
          <a:ln>
            <a:noFill/>
          </a:ln>
        </p:spPr>
      </p:pic>
      <p:pic>
        <p:nvPicPr>
          <p:cNvPr id="144" name="Shape 144"/>
          <p:cNvPicPr preferRelativeResize="0"/>
          <p:nvPr/>
        </p:nvPicPr>
        <p:blipFill rotWithShape="1">
          <a:blip r:embed="rId5">
            <a:alphaModFix/>
          </a:blip>
          <a:srcRect/>
          <a:stretch/>
        </p:blipFill>
        <p:spPr>
          <a:xfrm>
            <a:off x="7329130" y="2659563"/>
            <a:ext cx="1598486" cy="2429311"/>
          </a:xfrm>
          <a:prstGeom prst="rect">
            <a:avLst/>
          </a:prstGeom>
          <a:noFill/>
          <a:ln>
            <a:noFill/>
          </a:ln>
        </p:spPr>
      </p:pic>
      <p:pic>
        <p:nvPicPr>
          <p:cNvPr id="145" name="Shape 145" descr="Image result for Maori healing and herbal."/>
          <p:cNvPicPr preferRelativeResize="0"/>
          <p:nvPr/>
        </p:nvPicPr>
        <p:blipFill rotWithShape="1">
          <a:blip r:embed="rId6">
            <a:alphaModFix/>
          </a:blip>
          <a:srcRect/>
          <a:stretch/>
        </p:blipFill>
        <p:spPr>
          <a:xfrm>
            <a:off x="5844448" y="4059311"/>
            <a:ext cx="1648173" cy="2270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AU" sz="4400" b="0" i="0" u="none" strike="noStrike" cap="none" dirty="0">
                <a:solidFill>
                  <a:srgbClr val="002060"/>
                </a:solidFill>
                <a:latin typeface="Calibri"/>
                <a:ea typeface="Calibri"/>
                <a:cs typeface="Calibri"/>
                <a:sym typeface="Calibri"/>
              </a:rPr>
              <a:t>Method </a:t>
            </a:r>
            <a:r>
              <a:rPr lang="en-AU" dirty="0">
                <a:solidFill>
                  <a:srgbClr val="002060"/>
                </a:solidFill>
              </a:rPr>
              <a:t>F</a:t>
            </a:r>
            <a:r>
              <a:rPr lang="en-AU" sz="4400" b="0" i="0" u="none" strike="noStrike" cap="none" dirty="0">
                <a:solidFill>
                  <a:srgbClr val="002060"/>
                </a:solidFill>
                <a:latin typeface="Calibri"/>
                <a:ea typeface="Calibri"/>
                <a:cs typeface="Calibri"/>
                <a:sym typeface="Calibri"/>
              </a:rPr>
              <a:t>low Chart</a:t>
            </a:r>
            <a:endParaRPr sz="4400" b="0" i="0" u="none" strike="noStrike" cap="none" dirty="0">
              <a:solidFill>
                <a:srgbClr val="002060"/>
              </a:solidFill>
              <a:latin typeface="Calibri"/>
              <a:ea typeface="Calibri"/>
              <a:cs typeface="Calibri"/>
              <a:sym typeface="Calibri"/>
            </a:endParaRPr>
          </a:p>
        </p:txBody>
      </p:sp>
      <p:pic>
        <p:nvPicPr>
          <p:cNvPr id="19" name="Shape 173"/>
          <p:cNvPicPr preferRelativeResize="0"/>
          <p:nvPr/>
        </p:nvPicPr>
        <p:blipFill rotWithShape="1">
          <a:blip r:embed="rId3">
            <a:alphaModFix/>
          </a:blip>
          <a:srcRect/>
          <a:stretch/>
        </p:blipFill>
        <p:spPr>
          <a:xfrm>
            <a:off x="1967760" y="1947564"/>
            <a:ext cx="1616353" cy="519759"/>
          </a:xfrm>
          <a:prstGeom prst="rect">
            <a:avLst/>
          </a:prstGeom>
          <a:noFill/>
          <a:ln>
            <a:noFill/>
          </a:ln>
        </p:spPr>
      </p:pic>
      <p:sp>
        <p:nvSpPr>
          <p:cNvPr id="3" name="TextBox 2"/>
          <p:cNvSpPr txBox="1"/>
          <p:nvPr/>
        </p:nvSpPr>
        <p:spPr>
          <a:xfrm>
            <a:off x="249363" y="2483858"/>
            <a:ext cx="1296144" cy="1169551"/>
          </a:xfrm>
          <a:prstGeom prst="rect">
            <a:avLst/>
          </a:prstGeom>
          <a:noFill/>
          <a:ln w="38100">
            <a:solidFill>
              <a:srgbClr val="0070C0"/>
            </a:solidFill>
          </a:ln>
        </p:spPr>
        <p:txBody>
          <a:bodyPr wrap="square" rtlCol="0">
            <a:spAutoFit/>
          </a:bodyPr>
          <a:lstStyle/>
          <a:p>
            <a:r>
              <a:rPr lang="en-NZ" dirty="0"/>
              <a:t>List species with documented M</a:t>
            </a:r>
            <a:r>
              <a:rPr lang="en-AU" dirty="0" err="1"/>
              <a:t>ātauranga</a:t>
            </a:r>
            <a:r>
              <a:rPr lang="en-AU" dirty="0"/>
              <a:t> </a:t>
            </a:r>
            <a:r>
              <a:rPr lang="en-NZ" dirty="0"/>
              <a:t>M</a:t>
            </a:r>
            <a:r>
              <a:rPr lang="en-AU" dirty="0" err="1"/>
              <a:t>ā</a:t>
            </a:r>
            <a:r>
              <a:rPr lang="en-NZ" dirty="0" err="1"/>
              <a:t>ori</a:t>
            </a:r>
            <a:endParaRPr lang="en-NZ" dirty="0"/>
          </a:p>
        </p:txBody>
      </p:sp>
      <p:sp>
        <p:nvSpPr>
          <p:cNvPr id="22" name="TextBox 21"/>
          <p:cNvSpPr txBox="1"/>
          <p:nvPr/>
        </p:nvSpPr>
        <p:spPr>
          <a:xfrm>
            <a:off x="2127865" y="2600249"/>
            <a:ext cx="1296144" cy="932050"/>
          </a:xfrm>
          <a:prstGeom prst="rect">
            <a:avLst/>
          </a:prstGeom>
          <a:noFill/>
          <a:ln w="38100">
            <a:solidFill>
              <a:srgbClr val="0070C0"/>
            </a:solidFill>
          </a:ln>
        </p:spPr>
        <p:txBody>
          <a:bodyPr wrap="square" rtlCol="0">
            <a:spAutoFit/>
          </a:bodyPr>
          <a:lstStyle/>
          <a:p>
            <a:pPr lvl="0" algn="ctr">
              <a:lnSpc>
                <a:spcPct val="90000"/>
              </a:lnSpc>
            </a:pPr>
            <a:r>
              <a:rPr lang="en-NZ" dirty="0">
                <a:solidFill>
                  <a:schemeClr val="dk1"/>
                </a:solidFill>
                <a:latin typeface="Calibri"/>
                <a:ea typeface="Calibri"/>
                <a:cs typeface="Calibri"/>
                <a:sym typeface="Calibri"/>
              </a:rPr>
              <a:t>Search patent records </a:t>
            </a:r>
            <a:endParaRPr lang="en-NZ" dirty="0"/>
          </a:p>
          <a:p>
            <a:pPr lvl="0" algn="ctr">
              <a:lnSpc>
                <a:spcPct val="90000"/>
              </a:lnSpc>
              <a:spcBef>
                <a:spcPts val="490"/>
              </a:spcBef>
            </a:pPr>
            <a:r>
              <a:rPr lang="en-NZ" dirty="0">
                <a:solidFill>
                  <a:schemeClr val="dk1"/>
                </a:solidFill>
                <a:latin typeface="Calibri"/>
                <a:ea typeface="Calibri"/>
                <a:cs typeface="Calibri"/>
                <a:sym typeface="Calibri"/>
              </a:rPr>
              <a:t>(title, abstract or claims)                     </a:t>
            </a:r>
          </a:p>
        </p:txBody>
      </p:sp>
      <p:sp>
        <p:nvSpPr>
          <p:cNvPr id="23" name="TextBox 22"/>
          <p:cNvSpPr txBox="1"/>
          <p:nvPr/>
        </p:nvSpPr>
        <p:spPr>
          <a:xfrm>
            <a:off x="3911339" y="2535359"/>
            <a:ext cx="1296144" cy="1061829"/>
          </a:xfrm>
          <a:prstGeom prst="rect">
            <a:avLst/>
          </a:prstGeom>
          <a:noFill/>
          <a:ln w="38100">
            <a:solidFill>
              <a:srgbClr val="0070C0"/>
            </a:solidFill>
          </a:ln>
        </p:spPr>
        <p:txBody>
          <a:bodyPr wrap="square" rtlCol="0">
            <a:spAutoFit/>
          </a:bodyPr>
          <a:lstStyle/>
          <a:p>
            <a:pPr lvl="0" algn="ctr">
              <a:lnSpc>
                <a:spcPct val="90000"/>
              </a:lnSpc>
            </a:pPr>
            <a:r>
              <a:rPr lang="en-AU" dirty="0">
                <a:solidFill>
                  <a:schemeClr val="dk1"/>
                </a:solidFill>
                <a:latin typeface="Calibri"/>
                <a:ea typeface="Calibri"/>
                <a:cs typeface="Calibri"/>
                <a:sym typeface="Calibri"/>
              </a:rPr>
              <a:t>Filter records for endemic/near endemic species</a:t>
            </a:r>
            <a:endParaRPr lang="en-NZ" dirty="0">
              <a:solidFill>
                <a:schemeClr val="dk1"/>
              </a:solidFill>
              <a:latin typeface="Calibri"/>
              <a:ea typeface="Calibri"/>
              <a:cs typeface="Calibri"/>
              <a:sym typeface="Calibri"/>
            </a:endParaRPr>
          </a:p>
        </p:txBody>
      </p:sp>
      <p:cxnSp>
        <p:nvCxnSpPr>
          <p:cNvPr id="5" name="Straight Arrow Connector 4"/>
          <p:cNvCxnSpPr>
            <a:stCxn id="3" idx="3"/>
            <a:endCxn id="22" idx="1"/>
          </p:cNvCxnSpPr>
          <p:nvPr/>
        </p:nvCxnSpPr>
        <p:spPr>
          <a:xfrm flipV="1">
            <a:off x="1545507" y="3066274"/>
            <a:ext cx="582358" cy="23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424009" y="3059851"/>
            <a:ext cx="51283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28963" y="5316367"/>
            <a:ext cx="2093945" cy="523220"/>
          </a:xfrm>
          <a:prstGeom prst="rect">
            <a:avLst/>
          </a:prstGeom>
          <a:noFill/>
          <a:ln w="38100">
            <a:solidFill>
              <a:srgbClr val="7030A0"/>
            </a:solidFill>
          </a:ln>
        </p:spPr>
        <p:txBody>
          <a:bodyPr wrap="square" rtlCol="0">
            <a:spAutoFit/>
          </a:bodyPr>
          <a:lstStyle/>
          <a:p>
            <a:r>
              <a:rPr lang="en-AU" dirty="0">
                <a:solidFill>
                  <a:schemeClr val="dk1"/>
                </a:solidFill>
                <a:latin typeface="Calibri"/>
                <a:ea typeface="Calibri"/>
                <a:cs typeface="Calibri"/>
                <a:sym typeface="Calibri"/>
              </a:rPr>
              <a:t>1972 patent families </a:t>
            </a:r>
          </a:p>
          <a:p>
            <a:r>
              <a:rPr lang="en-AU" dirty="0">
                <a:solidFill>
                  <a:schemeClr val="dk1"/>
                </a:solidFill>
                <a:latin typeface="Calibri"/>
                <a:ea typeface="Calibri"/>
                <a:cs typeface="Calibri"/>
                <a:sym typeface="Calibri"/>
              </a:rPr>
              <a:t>(2991 patent applications)</a:t>
            </a:r>
            <a:endParaRPr lang="en-US" dirty="0"/>
          </a:p>
        </p:txBody>
      </p:sp>
      <p:sp>
        <p:nvSpPr>
          <p:cNvPr id="4" name="TextBox 3"/>
          <p:cNvSpPr txBox="1"/>
          <p:nvPr/>
        </p:nvSpPr>
        <p:spPr>
          <a:xfrm>
            <a:off x="3503169" y="4285294"/>
            <a:ext cx="2112483" cy="738664"/>
          </a:xfrm>
          <a:prstGeom prst="rect">
            <a:avLst/>
          </a:prstGeom>
          <a:noFill/>
          <a:ln w="38100">
            <a:solidFill>
              <a:srgbClr val="7030A0"/>
            </a:solidFill>
          </a:ln>
        </p:spPr>
        <p:txBody>
          <a:bodyPr wrap="square" rtlCol="0">
            <a:spAutoFit/>
          </a:bodyPr>
          <a:lstStyle/>
          <a:p>
            <a:r>
              <a:rPr lang="en-AU" dirty="0">
                <a:solidFill>
                  <a:schemeClr val="dk1"/>
                </a:solidFill>
                <a:latin typeface="Calibri" panose="020F0502020204030204" pitchFamily="34" charset="0"/>
                <a:ea typeface="Calibri"/>
                <a:cs typeface="Calibri" panose="020F0502020204030204" pitchFamily="34" charset="0"/>
                <a:sym typeface="Calibri"/>
              </a:rPr>
              <a:t>24 species →</a:t>
            </a:r>
          </a:p>
          <a:p>
            <a:r>
              <a:rPr lang="en-AU" dirty="0">
                <a:solidFill>
                  <a:schemeClr val="dk1"/>
                </a:solidFill>
                <a:latin typeface="Calibri"/>
                <a:ea typeface="Calibri"/>
                <a:cs typeface="Calibri"/>
                <a:sym typeface="Calibri"/>
              </a:rPr>
              <a:t>171 patent families</a:t>
            </a:r>
          </a:p>
          <a:p>
            <a:r>
              <a:rPr lang="en-AU" dirty="0">
                <a:solidFill>
                  <a:schemeClr val="dk1"/>
                </a:solidFill>
                <a:latin typeface="Calibri"/>
                <a:cs typeface="Calibri"/>
                <a:sym typeface="Calibri"/>
              </a:rPr>
              <a:t>(</a:t>
            </a:r>
            <a:r>
              <a:rPr lang="en-AU" dirty="0">
                <a:solidFill>
                  <a:schemeClr val="dk1"/>
                </a:solidFill>
                <a:latin typeface="Calibri"/>
                <a:ea typeface="Calibri"/>
                <a:cs typeface="Calibri"/>
                <a:sym typeface="Calibri"/>
              </a:rPr>
              <a:t>269 patent applications)</a:t>
            </a:r>
            <a:endParaRPr lang="en-US" dirty="0"/>
          </a:p>
        </p:txBody>
      </p:sp>
      <p:sp>
        <p:nvSpPr>
          <p:cNvPr id="9" name="TextBox 8"/>
          <p:cNvSpPr txBox="1"/>
          <p:nvPr/>
        </p:nvSpPr>
        <p:spPr>
          <a:xfrm>
            <a:off x="327407" y="4548176"/>
            <a:ext cx="1140056" cy="307777"/>
          </a:xfrm>
          <a:prstGeom prst="rect">
            <a:avLst/>
          </a:prstGeom>
          <a:noFill/>
          <a:ln w="38100">
            <a:solidFill>
              <a:srgbClr val="7030A0"/>
            </a:solidFill>
          </a:ln>
        </p:spPr>
        <p:txBody>
          <a:bodyPr wrap="none" rtlCol="0">
            <a:spAutoFit/>
          </a:bodyPr>
          <a:lstStyle/>
          <a:p>
            <a:r>
              <a:rPr lang="en-NZ" dirty="0"/>
              <a:t>173 species</a:t>
            </a:r>
            <a:endParaRPr lang="en-US" dirty="0"/>
          </a:p>
        </p:txBody>
      </p:sp>
      <p:cxnSp>
        <p:nvCxnSpPr>
          <p:cNvPr id="11" name="Straight Arrow Connector 10"/>
          <p:cNvCxnSpPr>
            <a:stCxn id="3" idx="2"/>
            <a:endCxn id="9" idx="0"/>
          </p:cNvCxnSpPr>
          <p:nvPr/>
        </p:nvCxnSpPr>
        <p:spPr>
          <a:xfrm>
            <a:off x="897435" y="3653409"/>
            <a:ext cx="0" cy="894767"/>
          </a:xfrm>
          <a:prstGeom prst="straightConnector1">
            <a:avLst/>
          </a:prstGeom>
          <a:ln w="38100">
            <a:solidFill>
              <a:schemeClr val="accent4">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2" idx="2"/>
            <a:endCxn id="2" idx="0"/>
          </p:cNvCxnSpPr>
          <p:nvPr/>
        </p:nvCxnSpPr>
        <p:spPr>
          <a:xfrm flipH="1">
            <a:off x="2775936" y="3532299"/>
            <a:ext cx="1" cy="1784068"/>
          </a:xfrm>
          <a:prstGeom prst="straightConnector1">
            <a:avLst/>
          </a:prstGeom>
          <a:ln w="38100">
            <a:solidFill>
              <a:schemeClr val="accent4">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3" idx="2"/>
            <a:endCxn id="4" idx="0"/>
          </p:cNvCxnSpPr>
          <p:nvPr/>
        </p:nvCxnSpPr>
        <p:spPr>
          <a:xfrm>
            <a:off x="4559411" y="3597188"/>
            <a:ext cx="0" cy="688106"/>
          </a:xfrm>
          <a:prstGeom prst="straightConnector1">
            <a:avLst/>
          </a:prstGeom>
          <a:ln w="38100">
            <a:solidFill>
              <a:schemeClr val="accent4">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mage result for gb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629" y="1625542"/>
            <a:ext cx="1545562" cy="7449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P spid="2" grpId="0" animBg="1"/>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lvl="0"/>
            <a:r>
              <a:rPr lang="en-AU" sz="3600" b="0" i="0" u="none" strike="noStrike" cap="none" dirty="0">
                <a:solidFill>
                  <a:srgbClr val="002060"/>
                </a:solidFill>
                <a:sym typeface="Calibri"/>
              </a:rPr>
              <a:t>Top 10 </a:t>
            </a:r>
            <a:r>
              <a:rPr lang="en-AU" sz="3600" dirty="0">
                <a:solidFill>
                  <a:srgbClr val="002060"/>
                </a:solidFill>
              </a:rPr>
              <a:t>Endemic/Near-Endemic </a:t>
            </a:r>
            <a:r>
              <a:rPr lang="en-AU" sz="3600" b="0" i="0" u="none" strike="noStrike" cap="none" dirty="0">
                <a:solidFill>
                  <a:srgbClr val="002060"/>
                </a:solidFill>
                <a:sym typeface="Calibri"/>
              </a:rPr>
              <a:t>Species:</a:t>
            </a:r>
            <a:endParaRPr sz="3600" b="0" i="0" u="none" strike="noStrike" cap="none" dirty="0">
              <a:solidFill>
                <a:srgbClr val="002060"/>
              </a:solidFill>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654610564"/>
              </p:ext>
            </p:extLst>
          </p:nvPr>
        </p:nvGraphicFramePr>
        <p:xfrm>
          <a:off x="287524" y="1196752"/>
          <a:ext cx="8568951" cy="5409130"/>
        </p:xfrm>
        <a:graphic>
          <a:graphicData uri="http://schemas.openxmlformats.org/drawingml/2006/table">
            <a:tbl>
              <a:tblPr>
                <a:tableStyleId>{DA237141-E38A-4D45-A2AA-B03B82D9A1A8}</a:tableStyleId>
              </a:tblPr>
              <a:tblGrid>
                <a:gridCol w="1713790">
                  <a:extLst>
                    <a:ext uri="{9D8B030D-6E8A-4147-A177-3AD203B41FA5}">
                      <a16:colId xmlns:a16="http://schemas.microsoft.com/office/drawing/2014/main" val="3955157037"/>
                    </a:ext>
                  </a:extLst>
                </a:gridCol>
                <a:gridCol w="2452329">
                  <a:extLst>
                    <a:ext uri="{9D8B030D-6E8A-4147-A177-3AD203B41FA5}">
                      <a16:colId xmlns:a16="http://schemas.microsoft.com/office/drawing/2014/main" val="2340993128"/>
                    </a:ext>
                  </a:extLst>
                </a:gridCol>
                <a:gridCol w="975251">
                  <a:extLst>
                    <a:ext uri="{9D8B030D-6E8A-4147-A177-3AD203B41FA5}">
                      <a16:colId xmlns:a16="http://schemas.microsoft.com/office/drawing/2014/main" val="1177960379"/>
                    </a:ext>
                  </a:extLst>
                </a:gridCol>
                <a:gridCol w="1398092">
                  <a:extLst>
                    <a:ext uri="{9D8B030D-6E8A-4147-A177-3AD203B41FA5}">
                      <a16:colId xmlns:a16="http://schemas.microsoft.com/office/drawing/2014/main" val="3290275339"/>
                    </a:ext>
                  </a:extLst>
                </a:gridCol>
                <a:gridCol w="2029489">
                  <a:extLst>
                    <a:ext uri="{9D8B030D-6E8A-4147-A177-3AD203B41FA5}">
                      <a16:colId xmlns:a16="http://schemas.microsoft.com/office/drawing/2014/main" val="1986536794"/>
                    </a:ext>
                  </a:extLst>
                </a:gridCol>
              </a:tblGrid>
              <a:tr h="484418">
                <a:tc>
                  <a:txBody>
                    <a:bodyPr/>
                    <a:lstStyle/>
                    <a:p>
                      <a:pPr algn="l">
                        <a:spcAft>
                          <a:spcPts val="0"/>
                        </a:spcAft>
                      </a:pPr>
                      <a:r>
                        <a:rPr lang="en-AU" sz="1800" b="1" dirty="0">
                          <a:effectLst/>
                        </a:rPr>
                        <a:t>Species Name</a:t>
                      </a:r>
                      <a:endParaRPr lang="en-N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800" b="1" dirty="0">
                          <a:effectLst/>
                        </a:rPr>
                        <a:t>Common and/or Māori name</a:t>
                      </a:r>
                      <a:endParaRPr lang="en-N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800" b="1" dirty="0">
                          <a:effectLst/>
                        </a:rPr>
                        <a:t>Patent families</a:t>
                      </a:r>
                      <a:endParaRPr lang="en-N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800" b="1">
                          <a:effectLst/>
                        </a:rPr>
                        <a:t>Patent Applications</a:t>
                      </a:r>
                      <a:endParaRPr lang="en-NZ"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800" b="1" dirty="0">
                          <a:effectLst/>
                        </a:rPr>
                        <a:t>Estimated Distribution</a:t>
                      </a:r>
                      <a:endParaRPr lang="en-N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9066441"/>
                  </a:ext>
                </a:extLst>
              </a:tr>
              <a:tr h="484418">
                <a:tc>
                  <a:txBody>
                    <a:bodyPr/>
                    <a:lstStyle/>
                    <a:p>
                      <a:pPr algn="l">
                        <a:spcAft>
                          <a:spcPts val="0"/>
                        </a:spcAft>
                      </a:pPr>
                      <a:r>
                        <a:rPr lang="en-AU" sz="1600" i="1" dirty="0">
                          <a:effectLst/>
                        </a:rPr>
                        <a:t>Leptospermum </a:t>
                      </a:r>
                      <a:r>
                        <a:rPr lang="en-AU" sz="1600" i="1" dirty="0" err="1">
                          <a:effectLst/>
                        </a:rPr>
                        <a:t>scoparium</a:t>
                      </a:r>
                      <a:r>
                        <a:rPr lang="en-AU" sz="1600" i="1" dirty="0">
                          <a:effectLst/>
                        </a:rPr>
                        <a:t> </a:t>
                      </a:r>
                      <a:endParaRPr lang="en-NZ"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dirty="0">
                          <a:effectLst/>
                        </a:rPr>
                        <a:t>Red Manuka, Tea tree</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51</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161</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dirty="0">
                          <a:effectLst/>
                        </a:rPr>
                        <a:t>NZ and SE Australia</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1231961"/>
                  </a:ext>
                </a:extLst>
              </a:tr>
              <a:tr h="484418">
                <a:tc>
                  <a:txBody>
                    <a:bodyPr/>
                    <a:lstStyle/>
                    <a:p>
                      <a:pPr algn="l">
                        <a:spcAft>
                          <a:spcPts val="0"/>
                        </a:spcAft>
                      </a:pPr>
                      <a:r>
                        <a:rPr lang="en-AU" sz="1600" i="1">
                          <a:effectLst/>
                        </a:rPr>
                        <a:t>Phormium tenax</a:t>
                      </a:r>
                      <a:endParaRPr lang="en-NZ" sz="16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dirty="0" err="1">
                          <a:effectLst/>
                        </a:rPr>
                        <a:t>Harekeke</a:t>
                      </a:r>
                      <a:r>
                        <a:rPr lang="en-AU" sz="1600" dirty="0">
                          <a:effectLst/>
                        </a:rPr>
                        <a:t>, native flax</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39</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a:effectLst/>
                        </a:rPr>
                        <a:t>47</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a:effectLst/>
                        </a:rPr>
                        <a:t>NZ , Aust</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3049762"/>
                  </a:ext>
                </a:extLst>
              </a:tr>
              <a:tr h="484418">
                <a:tc>
                  <a:txBody>
                    <a:bodyPr/>
                    <a:lstStyle/>
                    <a:p>
                      <a:pPr algn="l">
                        <a:spcAft>
                          <a:spcPts val="0"/>
                        </a:spcAft>
                      </a:pPr>
                      <a:r>
                        <a:rPr lang="en-AU" sz="1600" i="1">
                          <a:effectLst/>
                        </a:rPr>
                        <a:t>Tetragonia tetragonioides</a:t>
                      </a:r>
                      <a:endParaRPr lang="en-NZ" sz="16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dirty="0" err="1">
                          <a:effectLst/>
                        </a:rPr>
                        <a:t>Kokihi</a:t>
                      </a:r>
                      <a:r>
                        <a:rPr lang="en-AU" sz="1600" dirty="0">
                          <a:effectLst/>
                        </a:rPr>
                        <a:t>, NZ Spinach</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19</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a:effectLst/>
                        </a:rPr>
                        <a:t>20</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dirty="0">
                          <a:effectLst/>
                        </a:rPr>
                        <a:t>NZ, </a:t>
                      </a:r>
                      <a:r>
                        <a:rPr lang="en-AU" sz="1600" dirty="0" err="1">
                          <a:effectLst/>
                        </a:rPr>
                        <a:t>Aust</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0426233"/>
                  </a:ext>
                </a:extLst>
              </a:tr>
              <a:tr h="484418">
                <a:tc>
                  <a:txBody>
                    <a:bodyPr/>
                    <a:lstStyle/>
                    <a:p>
                      <a:pPr algn="l">
                        <a:spcAft>
                          <a:spcPts val="0"/>
                        </a:spcAft>
                      </a:pPr>
                      <a:r>
                        <a:rPr lang="en-AU" sz="1600" i="1">
                          <a:effectLst/>
                        </a:rPr>
                        <a:t>Kunzea ericoides</a:t>
                      </a:r>
                      <a:endParaRPr lang="en-NZ" sz="16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dirty="0" err="1">
                          <a:effectLst/>
                        </a:rPr>
                        <a:t>Kanuka</a:t>
                      </a:r>
                      <a:r>
                        <a:rPr lang="en-AU" sz="1600" dirty="0">
                          <a:effectLst/>
                        </a:rPr>
                        <a:t>, White Manuka</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12</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31</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a:effectLst/>
                        </a:rPr>
                        <a:t>NZ, Aust</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5497665"/>
                  </a:ext>
                </a:extLst>
              </a:tr>
              <a:tr h="484418">
                <a:tc>
                  <a:txBody>
                    <a:bodyPr/>
                    <a:lstStyle/>
                    <a:p>
                      <a:pPr algn="l">
                        <a:spcAft>
                          <a:spcPts val="0"/>
                        </a:spcAft>
                      </a:pPr>
                      <a:r>
                        <a:rPr lang="en-AU" sz="1600" i="1">
                          <a:effectLst/>
                        </a:rPr>
                        <a:t>Podocarpus totara</a:t>
                      </a:r>
                      <a:endParaRPr lang="en-NZ" sz="16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a:effectLst/>
                        </a:rPr>
                        <a:t>Totara</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8</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9</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a:effectLst/>
                        </a:rPr>
                        <a:t>NZ</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815402"/>
                  </a:ext>
                </a:extLst>
              </a:tr>
              <a:tr h="484418">
                <a:tc>
                  <a:txBody>
                    <a:bodyPr/>
                    <a:lstStyle/>
                    <a:p>
                      <a:pPr algn="l">
                        <a:spcAft>
                          <a:spcPts val="0"/>
                        </a:spcAft>
                      </a:pPr>
                      <a:r>
                        <a:rPr lang="en-AU" sz="1600" i="1">
                          <a:effectLst/>
                        </a:rPr>
                        <a:t>Agathis australis</a:t>
                      </a:r>
                      <a:endParaRPr lang="en-NZ" sz="16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a:effectLst/>
                        </a:rPr>
                        <a:t>Kauri</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7</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8</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dirty="0">
                          <a:effectLst/>
                        </a:rPr>
                        <a:t>NZ</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6251531"/>
                  </a:ext>
                </a:extLst>
              </a:tr>
              <a:tr h="484418">
                <a:tc>
                  <a:txBody>
                    <a:bodyPr/>
                    <a:lstStyle/>
                    <a:p>
                      <a:pPr algn="l">
                        <a:spcAft>
                          <a:spcPts val="0"/>
                        </a:spcAft>
                      </a:pPr>
                      <a:r>
                        <a:rPr lang="en-NZ" sz="1600" i="1">
                          <a:effectLst/>
                        </a:rPr>
                        <a:t>Cordyline australis</a:t>
                      </a:r>
                      <a:endParaRPr lang="en-NZ" sz="16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NZ" sz="1600">
                          <a:effectLst/>
                        </a:rPr>
                        <a:t>Ti Kouka (Cabbage tree)</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NZ" sz="1600">
                          <a:effectLst/>
                        </a:rPr>
                        <a:t>7</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NZ" sz="1600" dirty="0">
                          <a:effectLst/>
                        </a:rPr>
                        <a:t>10</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NZ" sz="1600" dirty="0">
                          <a:effectLst/>
                        </a:rPr>
                        <a:t>NZ, </a:t>
                      </a:r>
                      <a:r>
                        <a:rPr lang="en-NZ" sz="1600" dirty="0" err="1">
                          <a:effectLst/>
                        </a:rPr>
                        <a:t>Aust</a:t>
                      </a:r>
                      <a:r>
                        <a:rPr lang="en-NZ" sz="1600" dirty="0">
                          <a:effectLst/>
                        </a:rPr>
                        <a:t> </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4572176"/>
                  </a:ext>
                </a:extLst>
              </a:tr>
              <a:tr h="484418">
                <a:tc>
                  <a:txBody>
                    <a:bodyPr/>
                    <a:lstStyle/>
                    <a:p>
                      <a:pPr algn="l">
                        <a:spcAft>
                          <a:spcPts val="0"/>
                        </a:spcAft>
                      </a:pPr>
                      <a:r>
                        <a:rPr lang="en-AU" sz="1600" i="1">
                          <a:effectLst/>
                        </a:rPr>
                        <a:t>Pseudowintera colorata</a:t>
                      </a:r>
                      <a:endParaRPr lang="en-NZ" sz="16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a:effectLst/>
                        </a:rPr>
                        <a:t>Horopito, Pepper tree</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a:effectLst/>
                        </a:rPr>
                        <a:t>5</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8</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dirty="0">
                          <a:effectLst/>
                        </a:rPr>
                        <a:t>NZ</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0259494"/>
                  </a:ext>
                </a:extLst>
              </a:tr>
              <a:tr h="484418">
                <a:tc>
                  <a:txBody>
                    <a:bodyPr/>
                    <a:lstStyle/>
                    <a:p>
                      <a:pPr algn="l">
                        <a:spcAft>
                          <a:spcPts val="0"/>
                        </a:spcAft>
                      </a:pPr>
                      <a:r>
                        <a:rPr lang="en-AU" sz="1600" i="1">
                          <a:effectLst/>
                        </a:rPr>
                        <a:t>Macropiper excelsum</a:t>
                      </a:r>
                      <a:endParaRPr lang="en-NZ" sz="16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dirty="0">
                          <a:effectLst/>
                        </a:rPr>
                        <a:t>Kawakawa, Māori Pepper</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a:effectLst/>
                        </a:rPr>
                        <a:t>3</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AU" sz="1600" dirty="0">
                          <a:effectLst/>
                        </a:rPr>
                        <a:t>5</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AU" sz="1600" dirty="0">
                          <a:effectLst/>
                        </a:rPr>
                        <a:t>NZ, Norfolk and Lord Howe</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0834427"/>
                  </a:ext>
                </a:extLst>
              </a:tr>
              <a:tr h="484418">
                <a:tc>
                  <a:txBody>
                    <a:bodyPr/>
                    <a:lstStyle/>
                    <a:p>
                      <a:pPr algn="l">
                        <a:spcAft>
                          <a:spcPts val="0"/>
                        </a:spcAft>
                      </a:pPr>
                      <a:r>
                        <a:rPr lang="en-NZ" sz="1600" i="1" dirty="0">
                          <a:effectLst/>
                        </a:rPr>
                        <a:t>Clematis </a:t>
                      </a:r>
                      <a:r>
                        <a:rPr lang="en-NZ" sz="1600" i="1" dirty="0" err="1">
                          <a:effectLst/>
                        </a:rPr>
                        <a:t>paniculata</a:t>
                      </a:r>
                      <a:endParaRPr lang="en-NZ" sz="16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NZ" sz="1600">
                          <a:effectLst/>
                        </a:rPr>
                        <a:t>Puawananga</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NZ" sz="1600">
                          <a:effectLst/>
                        </a:rPr>
                        <a:t>2</a:t>
                      </a:r>
                      <a:endParaRPr lang="en-NZ"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NZ" sz="1600" dirty="0">
                          <a:effectLst/>
                        </a:rPr>
                        <a:t>9</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Aft>
                          <a:spcPts val="0"/>
                        </a:spcAft>
                      </a:pPr>
                      <a:r>
                        <a:rPr lang="en-NZ" sz="1600" dirty="0">
                          <a:effectLst/>
                        </a:rPr>
                        <a:t>NZ, </a:t>
                      </a:r>
                      <a:r>
                        <a:rPr lang="en-NZ" sz="1600" dirty="0" err="1">
                          <a:effectLst/>
                        </a:rPr>
                        <a:t>Aust</a:t>
                      </a:r>
                      <a:endParaRPr lang="en-N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365255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AU" sz="4400" b="0" i="0" u="none" strike="noStrike" cap="none" dirty="0">
                <a:solidFill>
                  <a:srgbClr val="002060"/>
                </a:solidFill>
                <a:latin typeface="Calibri"/>
                <a:ea typeface="Calibri"/>
                <a:cs typeface="Calibri"/>
                <a:sym typeface="Calibri"/>
              </a:rPr>
              <a:t>Method </a:t>
            </a:r>
            <a:r>
              <a:rPr lang="en-AU" dirty="0">
                <a:solidFill>
                  <a:srgbClr val="002060"/>
                </a:solidFill>
              </a:rPr>
              <a:t>F</a:t>
            </a:r>
            <a:r>
              <a:rPr lang="en-AU" sz="4400" b="0" i="0" u="none" strike="noStrike" cap="none" dirty="0">
                <a:solidFill>
                  <a:srgbClr val="002060"/>
                </a:solidFill>
                <a:latin typeface="Calibri"/>
                <a:ea typeface="Calibri"/>
                <a:cs typeface="Calibri"/>
                <a:sym typeface="Calibri"/>
              </a:rPr>
              <a:t>low </a:t>
            </a:r>
            <a:r>
              <a:rPr lang="en-AU" dirty="0">
                <a:solidFill>
                  <a:srgbClr val="002060"/>
                </a:solidFill>
              </a:rPr>
              <a:t>C</a:t>
            </a:r>
            <a:r>
              <a:rPr lang="en-AU" sz="4400" b="0" i="0" u="none" strike="noStrike" cap="none" dirty="0">
                <a:solidFill>
                  <a:srgbClr val="002060"/>
                </a:solidFill>
                <a:latin typeface="Calibri"/>
                <a:ea typeface="Calibri"/>
                <a:cs typeface="Calibri"/>
                <a:sym typeface="Calibri"/>
              </a:rPr>
              <a:t>hart</a:t>
            </a:r>
            <a:endParaRPr sz="4400" b="0" i="0" u="none" strike="noStrike" cap="none" dirty="0">
              <a:solidFill>
                <a:srgbClr val="002060"/>
              </a:solidFill>
              <a:latin typeface="Calibri"/>
              <a:ea typeface="Calibri"/>
              <a:cs typeface="Calibri"/>
              <a:sym typeface="Calibri"/>
            </a:endParaRPr>
          </a:p>
        </p:txBody>
      </p:sp>
      <p:pic>
        <p:nvPicPr>
          <p:cNvPr id="19" name="Shape 173"/>
          <p:cNvPicPr preferRelativeResize="0"/>
          <p:nvPr/>
        </p:nvPicPr>
        <p:blipFill rotWithShape="1">
          <a:blip r:embed="rId3">
            <a:alphaModFix/>
          </a:blip>
          <a:srcRect/>
          <a:stretch/>
        </p:blipFill>
        <p:spPr>
          <a:xfrm>
            <a:off x="1967760" y="1947564"/>
            <a:ext cx="1616353" cy="519759"/>
          </a:xfrm>
          <a:prstGeom prst="rect">
            <a:avLst/>
          </a:prstGeom>
          <a:noFill/>
          <a:ln>
            <a:noFill/>
          </a:ln>
        </p:spPr>
      </p:pic>
      <p:sp>
        <p:nvSpPr>
          <p:cNvPr id="3" name="TextBox 2"/>
          <p:cNvSpPr txBox="1"/>
          <p:nvPr/>
        </p:nvSpPr>
        <p:spPr>
          <a:xfrm>
            <a:off x="249363" y="2483858"/>
            <a:ext cx="1296144" cy="1169551"/>
          </a:xfrm>
          <a:prstGeom prst="rect">
            <a:avLst/>
          </a:prstGeom>
          <a:noFill/>
          <a:ln w="38100">
            <a:solidFill>
              <a:srgbClr val="0070C0"/>
            </a:solidFill>
          </a:ln>
        </p:spPr>
        <p:txBody>
          <a:bodyPr wrap="square" rtlCol="0">
            <a:spAutoFit/>
          </a:bodyPr>
          <a:lstStyle/>
          <a:p>
            <a:r>
              <a:rPr lang="en-NZ" dirty="0"/>
              <a:t>List species with documented M</a:t>
            </a:r>
            <a:r>
              <a:rPr lang="en-AU" dirty="0" err="1"/>
              <a:t>ātauranga</a:t>
            </a:r>
            <a:r>
              <a:rPr lang="en-AU" dirty="0"/>
              <a:t> </a:t>
            </a:r>
            <a:r>
              <a:rPr lang="en-NZ" dirty="0"/>
              <a:t>M</a:t>
            </a:r>
            <a:r>
              <a:rPr lang="en-AU" dirty="0" err="1"/>
              <a:t>ā</a:t>
            </a:r>
            <a:r>
              <a:rPr lang="en-NZ" dirty="0" err="1"/>
              <a:t>ori</a:t>
            </a:r>
            <a:endParaRPr lang="en-NZ" dirty="0"/>
          </a:p>
        </p:txBody>
      </p:sp>
      <p:sp>
        <p:nvSpPr>
          <p:cNvPr id="22" name="TextBox 21"/>
          <p:cNvSpPr txBox="1"/>
          <p:nvPr/>
        </p:nvSpPr>
        <p:spPr>
          <a:xfrm>
            <a:off x="2127865" y="2600249"/>
            <a:ext cx="1296144" cy="932050"/>
          </a:xfrm>
          <a:prstGeom prst="rect">
            <a:avLst/>
          </a:prstGeom>
          <a:noFill/>
          <a:ln w="38100">
            <a:solidFill>
              <a:srgbClr val="0070C0"/>
            </a:solidFill>
          </a:ln>
        </p:spPr>
        <p:txBody>
          <a:bodyPr wrap="square" rtlCol="0">
            <a:spAutoFit/>
          </a:bodyPr>
          <a:lstStyle/>
          <a:p>
            <a:pPr lvl="0" algn="ctr">
              <a:lnSpc>
                <a:spcPct val="90000"/>
              </a:lnSpc>
            </a:pPr>
            <a:r>
              <a:rPr lang="en-NZ" dirty="0">
                <a:solidFill>
                  <a:schemeClr val="dk1"/>
                </a:solidFill>
                <a:latin typeface="Calibri"/>
                <a:ea typeface="Calibri"/>
                <a:cs typeface="Calibri"/>
                <a:sym typeface="Calibri"/>
              </a:rPr>
              <a:t>Search patent records </a:t>
            </a:r>
            <a:endParaRPr lang="en-NZ" dirty="0"/>
          </a:p>
          <a:p>
            <a:pPr lvl="0" algn="ctr">
              <a:lnSpc>
                <a:spcPct val="90000"/>
              </a:lnSpc>
              <a:spcBef>
                <a:spcPts val="490"/>
              </a:spcBef>
            </a:pPr>
            <a:r>
              <a:rPr lang="en-NZ" dirty="0">
                <a:solidFill>
                  <a:schemeClr val="dk1"/>
                </a:solidFill>
                <a:latin typeface="Calibri"/>
                <a:ea typeface="Calibri"/>
                <a:cs typeface="Calibri"/>
                <a:sym typeface="Calibri"/>
              </a:rPr>
              <a:t>(title, abstract or claims)                     </a:t>
            </a:r>
          </a:p>
        </p:txBody>
      </p:sp>
      <p:sp>
        <p:nvSpPr>
          <p:cNvPr id="23" name="TextBox 22"/>
          <p:cNvSpPr txBox="1"/>
          <p:nvPr/>
        </p:nvSpPr>
        <p:spPr>
          <a:xfrm>
            <a:off x="3911339" y="2535359"/>
            <a:ext cx="1296144" cy="1061829"/>
          </a:xfrm>
          <a:prstGeom prst="rect">
            <a:avLst/>
          </a:prstGeom>
          <a:noFill/>
          <a:ln w="38100">
            <a:solidFill>
              <a:srgbClr val="0070C0"/>
            </a:solidFill>
          </a:ln>
        </p:spPr>
        <p:txBody>
          <a:bodyPr wrap="square" rtlCol="0">
            <a:spAutoFit/>
          </a:bodyPr>
          <a:lstStyle/>
          <a:p>
            <a:pPr lvl="0" algn="ctr">
              <a:lnSpc>
                <a:spcPct val="90000"/>
              </a:lnSpc>
            </a:pPr>
            <a:r>
              <a:rPr lang="en-AU" dirty="0">
                <a:solidFill>
                  <a:schemeClr val="dk1"/>
                </a:solidFill>
                <a:latin typeface="Calibri"/>
                <a:ea typeface="Calibri"/>
                <a:cs typeface="Calibri"/>
                <a:sym typeface="Calibri"/>
              </a:rPr>
              <a:t>Filter records for endemic/near endemic species</a:t>
            </a:r>
            <a:endParaRPr lang="en-NZ" dirty="0">
              <a:solidFill>
                <a:schemeClr val="dk1"/>
              </a:solidFill>
              <a:latin typeface="Calibri"/>
              <a:ea typeface="Calibri"/>
              <a:cs typeface="Calibri"/>
              <a:sym typeface="Calibri"/>
            </a:endParaRPr>
          </a:p>
        </p:txBody>
      </p:sp>
      <p:cxnSp>
        <p:nvCxnSpPr>
          <p:cNvPr id="5" name="Straight Arrow Connector 4"/>
          <p:cNvCxnSpPr>
            <a:stCxn id="3" idx="3"/>
            <a:endCxn id="22" idx="1"/>
          </p:cNvCxnSpPr>
          <p:nvPr/>
        </p:nvCxnSpPr>
        <p:spPr>
          <a:xfrm flipV="1">
            <a:off x="1545507" y="3066274"/>
            <a:ext cx="582358" cy="23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424009" y="3059851"/>
            <a:ext cx="51283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28963" y="5301208"/>
            <a:ext cx="2093945" cy="523220"/>
          </a:xfrm>
          <a:prstGeom prst="rect">
            <a:avLst/>
          </a:prstGeom>
          <a:noFill/>
          <a:ln w="38100">
            <a:solidFill>
              <a:srgbClr val="7030A0"/>
            </a:solidFill>
          </a:ln>
        </p:spPr>
        <p:txBody>
          <a:bodyPr wrap="square" rtlCol="0">
            <a:spAutoFit/>
          </a:bodyPr>
          <a:lstStyle/>
          <a:p>
            <a:r>
              <a:rPr lang="en-AU" dirty="0">
                <a:solidFill>
                  <a:schemeClr val="dk1"/>
                </a:solidFill>
                <a:latin typeface="Calibri"/>
                <a:ea typeface="Calibri"/>
                <a:cs typeface="Calibri"/>
                <a:sym typeface="Calibri"/>
              </a:rPr>
              <a:t>1970 patent families </a:t>
            </a:r>
          </a:p>
          <a:p>
            <a:r>
              <a:rPr lang="en-AU" dirty="0">
                <a:solidFill>
                  <a:schemeClr val="dk1"/>
                </a:solidFill>
                <a:latin typeface="Calibri"/>
                <a:ea typeface="Calibri"/>
                <a:cs typeface="Calibri"/>
                <a:sym typeface="Calibri"/>
              </a:rPr>
              <a:t>(2981 patent applications)</a:t>
            </a:r>
            <a:endParaRPr lang="en-US" dirty="0"/>
          </a:p>
        </p:txBody>
      </p:sp>
      <p:sp>
        <p:nvSpPr>
          <p:cNvPr id="4" name="TextBox 3"/>
          <p:cNvSpPr txBox="1"/>
          <p:nvPr/>
        </p:nvSpPr>
        <p:spPr>
          <a:xfrm>
            <a:off x="3550160" y="4293145"/>
            <a:ext cx="2018501" cy="738664"/>
          </a:xfrm>
          <a:prstGeom prst="rect">
            <a:avLst/>
          </a:prstGeom>
          <a:noFill/>
          <a:ln w="38100">
            <a:solidFill>
              <a:srgbClr val="7030A0"/>
            </a:solidFill>
          </a:ln>
        </p:spPr>
        <p:txBody>
          <a:bodyPr wrap="none" rtlCol="0">
            <a:spAutoFit/>
          </a:bodyPr>
          <a:lstStyle/>
          <a:p>
            <a:r>
              <a:rPr lang="en-AU" dirty="0">
                <a:solidFill>
                  <a:schemeClr val="dk1"/>
                </a:solidFill>
                <a:latin typeface="Calibri" panose="020F0502020204030204" pitchFamily="34" charset="0"/>
                <a:ea typeface="Calibri"/>
                <a:cs typeface="Calibri" panose="020F0502020204030204" pitchFamily="34" charset="0"/>
                <a:sym typeface="Calibri"/>
              </a:rPr>
              <a:t>24 species →</a:t>
            </a:r>
          </a:p>
          <a:p>
            <a:r>
              <a:rPr lang="en-AU" dirty="0">
                <a:solidFill>
                  <a:schemeClr val="dk1"/>
                </a:solidFill>
                <a:latin typeface="Calibri"/>
                <a:ea typeface="Calibri"/>
                <a:cs typeface="Calibri"/>
                <a:sym typeface="Calibri"/>
              </a:rPr>
              <a:t>171 patent families</a:t>
            </a:r>
          </a:p>
          <a:p>
            <a:r>
              <a:rPr lang="en-AU" dirty="0">
                <a:solidFill>
                  <a:schemeClr val="dk1"/>
                </a:solidFill>
                <a:latin typeface="Calibri"/>
                <a:cs typeface="Calibri"/>
                <a:sym typeface="Calibri"/>
              </a:rPr>
              <a:t>(</a:t>
            </a:r>
            <a:r>
              <a:rPr lang="en-AU" dirty="0">
                <a:solidFill>
                  <a:schemeClr val="dk1"/>
                </a:solidFill>
                <a:latin typeface="Calibri"/>
                <a:ea typeface="Calibri"/>
                <a:cs typeface="Calibri"/>
                <a:sym typeface="Calibri"/>
              </a:rPr>
              <a:t>269 patent applications)</a:t>
            </a:r>
            <a:endParaRPr lang="en-US" dirty="0"/>
          </a:p>
        </p:txBody>
      </p:sp>
      <p:sp>
        <p:nvSpPr>
          <p:cNvPr id="9" name="TextBox 8"/>
          <p:cNvSpPr txBox="1"/>
          <p:nvPr/>
        </p:nvSpPr>
        <p:spPr>
          <a:xfrm>
            <a:off x="327407" y="4548176"/>
            <a:ext cx="1140056" cy="307777"/>
          </a:xfrm>
          <a:prstGeom prst="rect">
            <a:avLst/>
          </a:prstGeom>
          <a:noFill/>
          <a:ln w="38100">
            <a:solidFill>
              <a:srgbClr val="7030A0"/>
            </a:solidFill>
          </a:ln>
        </p:spPr>
        <p:txBody>
          <a:bodyPr wrap="none" rtlCol="0">
            <a:spAutoFit/>
          </a:bodyPr>
          <a:lstStyle/>
          <a:p>
            <a:r>
              <a:rPr lang="en-NZ" dirty="0"/>
              <a:t>173 species</a:t>
            </a:r>
            <a:endParaRPr lang="en-US" dirty="0"/>
          </a:p>
        </p:txBody>
      </p:sp>
      <p:cxnSp>
        <p:nvCxnSpPr>
          <p:cNvPr id="11" name="Straight Arrow Connector 10"/>
          <p:cNvCxnSpPr>
            <a:stCxn id="3" idx="2"/>
            <a:endCxn id="9" idx="0"/>
          </p:cNvCxnSpPr>
          <p:nvPr/>
        </p:nvCxnSpPr>
        <p:spPr>
          <a:xfrm>
            <a:off x="897435" y="3653409"/>
            <a:ext cx="0" cy="894767"/>
          </a:xfrm>
          <a:prstGeom prst="straightConnector1">
            <a:avLst/>
          </a:prstGeom>
          <a:ln w="38100">
            <a:solidFill>
              <a:schemeClr val="accent4">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2" idx="2"/>
            <a:endCxn id="2" idx="0"/>
          </p:cNvCxnSpPr>
          <p:nvPr/>
        </p:nvCxnSpPr>
        <p:spPr>
          <a:xfrm flipH="1">
            <a:off x="2775936" y="3532299"/>
            <a:ext cx="1" cy="1768909"/>
          </a:xfrm>
          <a:prstGeom prst="straightConnector1">
            <a:avLst/>
          </a:prstGeom>
          <a:ln w="38100">
            <a:solidFill>
              <a:schemeClr val="accent4">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3" idx="2"/>
            <a:endCxn id="4" idx="0"/>
          </p:cNvCxnSpPr>
          <p:nvPr/>
        </p:nvCxnSpPr>
        <p:spPr>
          <a:xfrm>
            <a:off x="4559411" y="3597188"/>
            <a:ext cx="0" cy="695957"/>
          </a:xfrm>
          <a:prstGeom prst="straightConnector1">
            <a:avLst/>
          </a:prstGeom>
          <a:ln w="38100">
            <a:solidFill>
              <a:schemeClr val="accent4">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33702" y="2855754"/>
            <a:ext cx="1296144" cy="480131"/>
          </a:xfrm>
          <a:prstGeom prst="rect">
            <a:avLst/>
          </a:prstGeom>
          <a:noFill/>
          <a:ln w="38100">
            <a:solidFill>
              <a:srgbClr val="0070C0"/>
            </a:solidFill>
          </a:ln>
        </p:spPr>
        <p:txBody>
          <a:bodyPr wrap="square" rtlCol="0">
            <a:spAutoFit/>
          </a:bodyPr>
          <a:lstStyle/>
          <a:p>
            <a:pPr lvl="0" algn="ctr">
              <a:lnSpc>
                <a:spcPct val="90000"/>
              </a:lnSpc>
            </a:pPr>
            <a:r>
              <a:rPr lang="en-AU" dirty="0">
                <a:solidFill>
                  <a:schemeClr val="dk1"/>
                </a:solidFill>
                <a:latin typeface="Calibri"/>
                <a:ea typeface="Calibri"/>
                <a:cs typeface="Calibri"/>
                <a:sym typeface="Calibri"/>
              </a:rPr>
              <a:t>ID patents of interest</a:t>
            </a:r>
            <a:endParaRPr lang="en-NZ" dirty="0">
              <a:solidFill>
                <a:schemeClr val="dk1"/>
              </a:solidFill>
              <a:latin typeface="Calibri"/>
              <a:ea typeface="Calibri"/>
              <a:cs typeface="Calibri"/>
              <a:sym typeface="Calibri"/>
            </a:endParaRPr>
          </a:p>
        </p:txBody>
      </p:sp>
      <p:sp>
        <p:nvSpPr>
          <p:cNvPr id="17" name="TextBox 16"/>
          <p:cNvSpPr txBox="1"/>
          <p:nvPr/>
        </p:nvSpPr>
        <p:spPr>
          <a:xfrm>
            <a:off x="7668344" y="2758803"/>
            <a:ext cx="1296144" cy="674031"/>
          </a:xfrm>
          <a:prstGeom prst="rect">
            <a:avLst/>
          </a:prstGeom>
          <a:noFill/>
          <a:ln w="38100">
            <a:solidFill>
              <a:srgbClr val="0070C0"/>
            </a:solidFill>
          </a:ln>
        </p:spPr>
        <p:txBody>
          <a:bodyPr wrap="square" rtlCol="0">
            <a:spAutoFit/>
          </a:bodyPr>
          <a:lstStyle/>
          <a:p>
            <a:pPr lvl="0" algn="ctr">
              <a:lnSpc>
                <a:spcPct val="90000"/>
              </a:lnSpc>
            </a:pPr>
            <a:r>
              <a:rPr lang="en-NZ" dirty="0">
                <a:solidFill>
                  <a:schemeClr val="dk1"/>
                </a:solidFill>
                <a:latin typeface="Calibri"/>
                <a:ea typeface="Calibri"/>
                <a:cs typeface="Calibri"/>
                <a:sym typeface="Calibri"/>
              </a:rPr>
              <a:t>Categorise patents of interest</a:t>
            </a:r>
          </a:p>
        </p:txBody>
      </p:sp>
      <p:cxnSp>
        <p:nvCxnSpPr>
          <p:cNvPr id="18" name="Straight Arrow Connector 17"/>
          <p:cNvCxnSpPr/>
          <p:nvPr/>
        </p:nvCxnSpPr>
        <p:spPr>
          <a:xfrm>
            <a:off x="7129846" y="3095819"/>
            <a:ext cx="53849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07483" y="3066274"/>
            <a:ext cx="62621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80437" y="3540808"/>
            <a:ext cx="402674" cy="307777"/>
          </a:xfrm>
          <a:prstGeom prst="rect">
            <a:avLst/>
          </a:prstGeom>
          <a:noFill/>
        </p:spPr>
        <p:txBody>
          <a:bodyPr wrap="none" rtlCol="0">
            <a:spAutoFit/>
          </a:bodyPr>
          <a:lstStyle/>
          <a:p>
            <a:r>
              <a:rPr lang="en-NZ" dirty="0"/>
              <a:t>(1)</a:t>
            </a:r>
          </a:p>
        </p:txBody>
      </p:sp>
      <p:sp>
        <p:nvSpPr>
          <p:cNvPr id="21" name="TextBox 20"/>
          <p:cNvSpPr txBox="1"/>
          <p:nvPr/>
        </p:nvSpPr>
        <p:spPr>
          <a:xfrm>
            <a:off x="8115079" y="3528108"/>
            <a:ext cx="402674" cy="307777"/>
          </a:xfrm>
          <a:prstGeom prst="rect">
            <a:avLst/>
          </a:prstGeom>
          <a:noFill/>
        </p:spPr>
        <p:txBody>
          <a:bodyPr wrap="none" rtlCol="0">
            <a:spAutoFit/>
          </a:bodyPr>
          <a:lstStyle/>
          <a:p>
            <a:r>
              <a:rPr lang="en-NZ" dirty="0"/>
              <a:t>(2)</a:t>
            </a:r>
          </a:p>
        </p:txBody>
      </p:sp>
      <p:pic>
        <p:nvPicPr>
          <p:cNvPr id="2050" name="Picture 2" descr="mage result for gb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251" y="1628158"/>
            <a:ext cx="1582513" cy="76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00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6"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Shape 245"/>
          <p:cNvSpPr txBox="1">
            <a:spLocks noGrp="1"/>
          </p:cNvSpPr>
          <p:nvPr>
            <p:ph type="body" idx="1"/>
          </p:nvPr>
        </p:nvSpPr>
        <p:spPr>
          <a:xfrm>
            <a:off x="610745" y="2204864"/>
            <a:ext cx="8076055" cy="331236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0000"/>
              </a:lnSpc>
              <a:spcBef>
                <a:spcPts val="400"/>
              </a:spcBef>
              <a:spcAft>
                <a:spcPts val="0"/>
              </a:spcAft>
              <a:buClr>
                <a:schemeClr val="dk1"/>
              </a:buClr>
              <a:buSzPts val="2000"/>
              <a:buFont typeface="Arial"/>
              <a:buChar char="•"/>
            </a:pPr>
            <a:r>
              <a:rPr lang="en-AU" sz="2400" b="0" i="0" u="none" strike="noStrike" cap="none" dirty="0">
                <a:solidFill>
                  <a:schemeClr val="dk1"/>
                </a:solidFill>
                <a:sym typeface="Calibri"/>
              </a:rPr>
              <a:t>2 criteria for exclusion:</a:t>
            </a:r>
            <a:endParaRPr sz="2400" dirty="0"/>
          </a:p>
          <a:p>
            <a:pPr marL="0" marR="0" lvl="0" indent="0" algn="l" rtl="0">
              <a:lnSpc>
                <a:spcPct val="110000"/>
              </a:lnSpc>
              <a:spcBef>
                <a:spcPts val="360"/>
              </a:spcBef>
              <a:spcAft>
                <a:spcPts val="0"/>
              </a:spcAft>
              <a:buClr>
                <a:schemeClr val="dk1"/>
              </a:buClr>
              <a:buSzPts val="1800"/>
              <a:buFont typeface="Arial"/>
              <a:buNone/>
            </a:pPr>
            <a:endParaRPr sz="2400" b="0" i="0" u="none" strike="noStrike" cap="none" dirty="0">
              <a:solidFill>
                <a:schemeClr val="dk1"/>
              </a:solidFill>
              <a:sym typeface="Calibri"/>
            </a:endParaRPr>
          </a:p>
          <a:p>
            <a:pPr marL="0" marR="0" lvl="0" indent="0" algn="l" rtl="0">
              <a:lnSpc>
                <a:spcPct val="114000"/>
              </a:lnSpc>
              <a:spcBef>
                <a:spcPts val="360"/>
              </a:spcBef>
              <a:spcAft>
                <a:spcPts val="0"/>
              </a:spcAft>
              <a:buClr>
                <a:schemeClr val="dk1"/>
              </a:buClr>
              <a:buSzPts val="1800"/>
              <a:buFont typeface="Arial"/>
              <a:buNone/>
            </a:pPr>
            <a:r>
              <a:rPr lang="en-AU" sz="2400" i="1" u="none" strike="noStrike" cap="none" dirty="0">
                <a:solidFill>
                  <a:srgbClr val="0070C0"/>
                </a:solidFill>
                <a:sym typeface="Calibri"/>
              </a:rPr>
              <a:t>Criterion 1</a:t>
            </a:r>
            <a:r>
              <a:rPr lang="en-AU" sz="2400" i="0" u="none" strike="noStrike" cap="none" dirty="0">
                <a:solidFill>
                  <a:srgbClr val="0070C0"/>
                </a:solidFill>
                <a:sym typeface="Calibri"/>
              </a:rPr>
              <a:t> - </a:t>
            </a:r>
            <a:r>
              <a:rPr lang="en-AU" sz="2400" dirty="0">
                <a:solidFill>
                  <a:srgbClr val="0070C0"/>
                </a:solidFill>
              </a:rPr>
              <a:t>S</a:t>
            </a:r>
            <a:r>
              <a:rPr lang="en-AU" sz="2400" i="0" u="none" strike="noStrike" cap="none" dirty="0">
                <a:solidFill>
                  <a:srgbClr val="0070C0"/>
                </a:solidFill>
                <a:sym typeface="Calibri"/>
              </a:rPr>
              <a:t>pecies was mentioned as one of many plant species suitable for the invention </a:t>
            </a:r>
          </a:p>
          <a:p>
            <a:pPr marL="0" marR="0" lvl="0" indent="0" algn="l" rtl="0">
              <a:lnSpc>
                <a:spcPct val="114000"/>
              </a:lnSpc>
              <a:spcBef>
                <a:spcPts val="360"/>
              </a:spcBef>
              <a:spcAft>
                <a:spcPts val="0"/>
              </a:spcAft>
              <a:buClr>
                <a:schemeClr val="dk1"/>
              </a:buClr>
              <a:buSzPts val="1800"/>
              <a:buFont typeface="Arial"/>
              <a:buNone/>
            </a:pPr>
            <a:endParaRPr lang="en-AU" sz="2400" i="0" u="none" strike="noStrike" cap="none" dirty="0">
              <a:solidFill>
                <a:srgbClr val="0070C0"/>
              </a:solidFill>
              <a:sym typeface="Calibri"/>
            </a:endParaRPr>
          </a:p>
          <a:p>
            <a:pPr marL="0" indent="0">
              <a:lnSpc>
                <a:spcPct val="114000"/>
              </a:lnSpc>
              <a:spcBef>
                <a:spcPts val="360"/>
              </a:spcBef>
              <a:buSzPts val="1800"/>
              <a:buNone/>
            </a:pPr>
            <a:r>
              <a:rPr lang="en-NZ" sz="2400" i="1" dirty="0">
                <a:solidFill>
                  <a:srgbClr val="0070C0"/>
                </a:solidFill>
              </a:rPr>
              <a:t>Criterion 2</a:t>
            </a:r>
            <a:r>
              <a:rPr lang="en-NZ" sz="2400" dirty="0">
                <a:solidFill>
                  <a:srgbClr val="0070C0"/>
                </a:solidFill>
              </a:rPr>
              <a:t> - Species was a minor ingredient among many combined to make up a composition </a:t>
            </a:r>
          </a:p>
          <a:p>
            <a:pPr marL="0" marR="0" lvl="0" indent="0" algn="l" rtl="0">
              <a:lnSpc>
                <a:spcPct val="114000"/>
              </a:lnSpc>
              <a:spcBef>
                <a:spcPts val="360"/>
              </a:spcBef>
              <a:spcAft>
                <a:spcPts val="0"/>
              </a:spcAft>
              <a:buClr>
                <a:schemeClr val="dk1"/>
              </a:buClr>
              <a:buSzPts val="1800"/>
              <a:buFont typeface="Arial"/>
              <a:buNone/>
            </a:pPr>
            <a:endParaRPr dirty="0"/>
          </a:p>
        </p:txBody>
      </p:sp>
      <p:sp>
        <p:nvSpPr>
          <p:cNvPr id="246" name="Shape 2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AU" sz="4400" b="0" i="0" u="none" strike="noStrike" cap="none" dirty="0">
                <a:solidFill>
                  <a:srgbClr val="002060"/>
                </a:solidFill>
                <a:latin typeface="Calibri"/>
                <a:ea typeface="Calibri"/>
                <a:cs typeface="Calibri"/>
                <a:sym typeface="Calibri"/>
              </a:rPr>
              <a:t>(1) Identifying Patents of Interest</a:t>
            </a:r>
            <a:endParaRPr sz="4400" b="0" i="0" u="none" strike="noStrike" cap="none" dirty="0">
              <a:solidFill>
                <a:srgbClr val="00206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368152"/>
          </a:xfrm>
        </p:spPr>
        <p:txBody>
          <a:bodyPr/>
          <a:lstStyle/>
          <a:p>
            <a:r>
              <a:rPr lang="en-US" dirty="0">
                <a:solidFill>
                  <a:srgbClr val="002060"/>
                </a:solidFill>
              </a:rPr>
              <a:t>(2) Further </a:t>
            </a:r>
            <a:r>
              <a:rPr lang="en-US" dirty="0" err="1">
                <a:solidFill>
                  <a:srgbClr val="002060"/>
                </a:solidFill>
              </a:rPr>
              <a:t>Categorisation</a:t>
            </a:r>
            <a:endParaRPr lang="en-US" dirty="0">
              <a:solidFill>
                <a:srgbClr val="002060"/>
              </a:solidFill>
            </a:endParaRPr>
          </a:p>
        </p:txBody>
      </p:sp>
      <p:sp>
        <p:nvSpPr>
          <p:cNvPr id="3" name="Text Placeholder 2"/>
          <p:cNvSpPr>
            <a:spLocks noGrp="1"/>
          </p:cNvSpPr>
          <p:nvPr>
            <p:ph type="body" idx="1"/>
          </p:nvPr>
        </p:nvSpPr>
        <p:spPr>
          <a:xfrm>
            <a:off x="827584" y="2276873"/>
            <a:ext cx="7704856" cy="3456384"/>
          </a:xfrm>
        </p:spPr>
        <p:txBody>
          <a:bodyPr/>
          <a:lstStyle/>
          <a:p>
            <a:pPr marL="25400" lvl="0" indent="0">
              <a:lnSpc>
                <a:spcPct val="114000"/>
              </a:lnSpc>
              <a:buNone/>
            </a:pPr>
            <a:r>
              <a:rPr lang="en-AU" sz="2800" dirty="0"/>
              <a:t>Based on published literature and more close examination of patent title, abstract, claims</a:t>
            </a:r>
            <a:endParaRPr lang="en-AU" dirty="0"/>
          </a:p>
          <a:p>
            <a:pPr marL="25400" lvl="0" indent="0">
              <a:lnSpc>
                <a:spcPct val="114000"/>
              </a:lnSpc>
              <a:buNone/>
            </a:pPr>
            <a:endParaRPr lang="en-AU" sz="2000" dirty="0"/>
          </a:p>
          <a:p>
            <a:pPr marL="25400" lvl="0" indent="0">
              <a:lnSpc>
                <a:spcPct val="114000"/>
              </a:lnSpc>
              <a:buNone/>
            </a:pPr>
            <a:r>
              <a:rPr lang="en-AU" sz="2000" dirty="0"/>
              <a:t>				</a:t>
            </a:r>
            <a:endParaRPr lang="en-GB" sz="8000" dirty="0">
              <a:solidFill>
                <a:srgbClr val="0070C0"/>
              </a:solidFill>
            </a:endParaRPr>
          </a:p>
          <a:p>
            <a:pPr lvl="0">
              <a:lnSpc>
                <a:spcPct val="114000"/>
              </a:lnSpc>
            </a:pPr>
            <a:endParaRPr lang="en-AU" sz="2400" dirty="0"/>
          </a:p>
          <a:p>
            <a:pPr lvl="0">
              <a:lnSpc>
                <a:spcPct val="114000"/>
              </a:lnSpc>
            </a:pPr>
            <a:endParaRPr lang="en-GB" sz="2400" dirty="0"/>
          </a:p>
        </p:txBody>
      </p:sp>
    </p:spTree>
    <p:extLst>
      <p:ext uri="{BB962C8B-B14F-4D97-AF65-F5344CB8AC3E}">
        <p14:creationId xmlns:p14="http://schemas.microsoft.com/office/powerpoint/2010/main" val="126360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54" y="908720"/>
            <a:ext cx="8229600" cy="1944216"/>
          </a:xfrm>
        </p:spPr>
        <p:txBody>
          <a:bodyPr/>
          <a:lstStyle/>
          <a:p>
            <a:r>
              <a:rPr lang="en-NZ" dirty="0">
                <a:solidFill>
                  <a:srgbClr val="002060"/>
                </a:solidFill>
              </a:rPr>
              <a:t>Preliminary Results:</a:t>
            </a:r>
            <a:br>
              <a:rPr lang="en-NZ" dirty="0">
                <a:solidFill>
                  <a:srgbClr val="002060"/>
                </a:solidFill>
              </a:rPr>
            </a:br>
            <a:br>
              <a:rPr lang="en-NZ" dirty="0">
                <a:solidFill>
                  <a:srgbClr val="002060"/>
                </a:solidFill>
              </a:rPr>
            </a:br>
            <a:r>
              <a:rPr lang="en-NZ" dirty="0">
                <a:solidFill>
                  <a:srgbClr val="002060"/>
                </a:solidFill>
              </a:rPr>
              <a:t>(1) Patents of Interest</a:t>
            </a:r>
          </a:p>
        </p:txBody>
      </p:sp>
      <p:graphicFrame>
        <p:nvGraphicFramePr>
          <p:cNvPr id="5" name="Table 4"/>
          <p:cNvGraphicFramePr>
            <a:graphicFrameLocks noGrp="1"/>
          </p:cNvGraphicFramePr>
          <p:nvPr>
            <p:extLst>
              <p:ext uri="{D42A27DB-BD31-4B8C-83A1-F6EECF244321}">
                <p14:modId xmlns:p14="http://schemas.microsoft.com/office/powerpoint/2010/main" val="259972014"/>
              </p:ext>
            </p:extLst>
          </p:nvPr>
        </p:nvGraphicFramePr>
        <p:xfrm>
          <a:off x="1187624" y="3573016"/>
          <a:ext cx="6912768" cy="2699262"/>
        </p:xfrm>
        <a:graphic>
          <a:graphicData uri="http://schemas.openxmlformats.org/drawingml/2006/table">
            <a:tbl>
              <a:tblPr firstRow="1" bandRow="1">
                <a:tableStyleId>{DA237141-E38A-4D45-A2AA-B03B82D9A1A8}</a:tableStyleId>
              </a:tblPr>
              <a:tblGrid>
                <a:gridCol w="2307211">
                  <a:extLst>
                    <a:ext uri="{9D8B030D-6E8A-4147-A177-3AD203B41FA5}">
                      <a16:colId xmlns:a16="http://schemas.microsoft.com/office/drawing/2014/main" val="222173817"/>
                    </a:ext>
                  </a:extLst>
                </a:gridCol>
                <a:gridCol w="4605557">
                  <a:extLst>
                    <a:ext uri="{9D8B030D-6E8A-4147-A177-3AD203B41FA5}">
                      <a16:colId xmlns:a16="http://schemas.microsoft.com/office/drawing/2014/main" val="4075532938"/>
                    </a:ext>
                  </a:extLst>
                </a:gridCol>
              </a:tblGrid>
              <a:tr h="666074">
                <a:tc>
                  <a:txBody>
                    <a:bodyPr/>
                    <a:lstStyle/>
                    <a:p>
                      <a:r>
                        <a:rPr lang="en-NZ" sz="2000" dirty="0"/>
                        <a:t>Preliminary</a:t>
                      </a:r>
                      <a:r>
                        <a:rPr lang="en-NZ" sz="2000" baseline="0" dirty="0"/>
                        <a:t> Results</a:t>
                      </a:r>
                      <a:endParaRPr lang="en-NZ" sz="2000" dirty="0"/>
                    </a:p>
                  </a:txBody>
                  <a:tcPr/>
                </a:tc>
                <a:tc>
                  <a:txBody>
                    <a:bodyPr/>
                    <a:lstStyle/>
                    <a:p>
                      <a:r>
                        <a:rPr lang="en-NZ" sz="2000" dirty="0"/>
                        <a:t>Less-Preliminary</a:t>
                      </a:r>
                      <a:r>
                        <a:rPr lang="en-NZ" sz="2000" baseline="0" dirty="0"/>
                        <a:t> Results</a:t>
                      </a:r>
                      <a:endParaRPr lang="en-NZ" sz="2000" dirty="0"/>
                    </a:p>
                  </a:txBody>
                  <a:tcPr/>
                </a:tc>
                <a:extLst>
                  <a:ext uri="{0D108BD9-81ED-4DB2-BD59-A6C34878D82A}">
                    <a16:rowId xmlns:a16="http://schemas.microsoft.com/office/drawing/2014/main" val="1757053034"/>
                  </a:ext>
                </a:extLst>
              </a:tr>
              <a:tr h="666074">
                <a:tc>
                  <a:txBody>
                    <a:bodyPr/>
                    <a:lstStyle/>
                    <a:p>
                      <a:r>
                        <a:rPr lang="en-NZ" sz="2000" dirty="0">
                          <a:solidFill>
                            <a:schemeClr val="tx1"/>
                          </a:solidFill>
                          <a:latin typeface="Calibri"/>
                          <a:ea typeface="Calibri"/>
                          <a:cs typeface="Calibri"/>
                          <a:sym typeface="Calibri"/>
                        </a:rPr>
                        <a:t>81 </a:t>
                      </a:r>
                      <a:r>
                        <a:rPr lang="en-NZ" sz="2000" dirty="0">
                          <a:solidFill>
                            <a:schemeClr val="tx1"/>
                          </a:solidFill>
                          <a:latin typeface="Calibri" panose="020F0502020204030204" pitchFamily="34" charset="0"/>
                          <a:ea typeface="Calibri"/>
                          <a:cs typeface="Calibri" panose="020F0502020204030204" pitchFamily="34" charset="0"/>
                          <a:sym typeface="Calibri"/>
                        </a:rPr>
                        <a:t>→</a:t>
                      </a:r>
                      <a:endParaRPr lang="en-NZ" sz="2000" dirty="0">
                        <a:solidFill>
                          <a:schemeClr val="tx1"/>
                        </a:solidFill>
                      </a:endParaRPr>
                    </a:p>
                  </a:txBody>
                  <a:tcPr/>
                </a:tc>
                <a:tc>
                  <a:txBody>
                    <a:bodyPr/>
                    <a:lstStyle/>
                    <a:p>
                      <a:r>
                        <a:rPr lang="en-NZ" sz="2000" b="1" dirty="0">
                          <a:solidFill>
                            <a:schemeClr val="tx1"/>
                          </a:solidFill>
                          <a:latin typeface="Calibri"/>
                          <a:ea typeface="Calibri"/>
                          <a:cs typeface="Calibri"/>
                          <a:sym typeface="Calibri"/>
                        </a:rPr>
                        <a:t>77</a:t>
                      </a:r>
                      <a:r>
                        <a:rPr lang="en-NZ" sz="2000" dirty="0">
                          <a:solidFill>
                            <a:schemeClr val="tx1"/>
                          </a:solidFill>
                          <a:latin typeface="Calibri"/>
                          <a:ea typeface="Calibri"/>
                          <a:cs typeface="Calibri"/>
                          <a:sym typeface="Calibri"/>
                        </a:rPr>
                        <a:t> patent families of interest/concern </a:t>
                      </a:r>
                      <a:endParaRPr lang="en-NZ" sz="2000" dirty="0">
                        <a:solidFill>
                          <a:schemeClr val="tx1"/>
                        </a:solidFill>
                      </a:endParaRPr>
                    </a:p>
                  </a:txBody>
                  <a:tcPr/>
                </a:tc>
                <a:extLst>
                  <a:ext uri="{0D108BD9-81ED-4DB2-BD59-A6C34878D82A}">
                    <a16:rowId xmlns:a16="http://schemas.microsoft.com/office/drawing/2014/main" val="2857565465"/>
                  </a:ext>
                </a:extLst>
              </a:tr>
              <a:tr h="666074">
                <a:tc>
                  <a:txBody>
                    <a:bodyPr/>
                    <a:lstStyle/>
                    <a:p>
                      <a:r>
                        <a:rPr lang="en-NZ" sz="2000" dirty="0">
                          <a:solidFill>
                            <a:schemeClr val="tx1"/>
                          </a:solidFill>
                          <a:latin typeface="Calibri"/>
                          <a:ea typeface="Calibri"/>
                          <a:cs typeface="Calibri"/>
                          <a:sym typeface="Calibri"/>
                        </a:rPr>
                        <a:t>12 </a:t>
                      </a:r>
                      <a:r>
                        <a:rPr lang="en-NZ" sz="2000" dirty="0">
                          <a:solidFill>
                            <a:schemeClr val="tx1"/>
                          </a:solidFill>
                          <a:latin typeface="Calibri" panose="020F0502020204030204" pitchFamily="34" charset="0"/>
                          <a:ea typeface="Calibri"/>
                          <a:cs typeface="Calibri" panose="020F0502020204030204" pitchFamily="34" charset="0"/>
                          <a:sym typeface="Calibri"/>
                        </a:rPr>
                        <a:t>→</a:t>
                      </a:r>
                      <a:endParaRPr lang="en-NZ" sz="20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Z" sz="2000" b="1" dirty="0">
                          <a:solidFill>
                            <a:schemeClr val="tx1"/>
                          </a:solidFill>
                          <a:latin typeface="Calibri"/>
                          <a:ea typeface="Calibri"/>
                          <a:cs typeface="Calibri"/>
                          <a:sym typeface="Calibri"/>
                        </a:rPr>
                        <a:t>11</a:t>
                      </a:r>
                      <a:r>
                        <a:rPr lang="en-NZ" sz="2000" dirty="0">
                          <a:solidFill>
                            <a:schemeClr val="tx1"/>
                          </a:solidFill>
                          <a:latin typeface="Calibri"/>
                          <a:ea typeface="Calibri"/>
                          <a:cs typeface="Calibri"/>
                          <a:sym typeface="Calibri"/>
                        </a:rPr>
                        <a:t> species </a:t>
                      </a:r>
                    </a:p>
                    <a:p>
                      <a:endParaRPr lang="en-NZ" sz="2000" dirty="0">
                        <a:solidFill>
                          <a:schemeClr val="tx1"/>
                        </a:solidFill>
                      </a:endParaRPr>
                    </a:p>
                  </a:txBody>
                  <a:tcPr/>
                </a:tc>
                <a:extLst>
                  <a:ext uri="{0D108BD9-81ED-4DB2-BD59-A6C34878D82A}">
                    <a16:rowId xmlns:a16="http://schemas.microsoft.com/office/drawing/2014/main" val="1593577586"/>
                  </a:ext>
                </a:extLst>
              </a:tr>
              <a:tr h="666074">
                <a:tc>
                  <a:txBody>
                    <a:bodyPr/>
                    <a:lstStyle/>
                    <a:p>
                      <a:r>
                        <a:rPr lang="en-NZ" sz="2000" dirty="0">
                          <a:solidFill>
                            <a:schemeClr val="tx1"/>
                          </a:solidFill>
                          <a:latin typeface="Calibri"/>
                          <a:ea typeface="Calibri"/>
                          <a:cs typeface="Calibri"/>
                          <a:sym typeface="Calibri"/>
                        </a:rPr>
                        <a:t>156 + 14 </a:t>
                      </a:r>
                      <a:r>
                        <a:rPr lang="en-NZ" sz="2000" dirty="0">
                          <a:solidFill>
                            <a:schemeClr val="tx1"/>
                          </a:solidFill>
                          <a:latin typeface="Calibri" panose="020F0502020204030204" pitchFamily="34" charset="0"/>
                          <a:ea typeface="Calibri"/>
                          <a:cs typeface="Calibri" panose="020F0502020204030204" pitchFamily="34" charset="0"/>
                          <a:sym typeface="Calibri"/>
                        </a:rPr>
                        <a:t>→</a:t>
                      </a:r>
                      <a:endParaRPr lang="en-NZ" sz="2000" dirty="0">
                        <a:solidFill>
                          <a:schemeClr val="tx1"/>
                        </a:solidFill>
                      </a:endParaRPr>
                    </a:p>
                  </a:txBody>
                  <a:tcPr/>
                </a:tc>
                <a:tc>
                  <a:txBody>
                    <a:bodyPr/>
                    <a:lstStyle/>
                    <a:p>
                      <a:r>
                        <a:rPr lang="en-NZ" sz="2000" b="1" dirty="0">
                          <a:solidFill>
                            <a:schemeClr val="tx1"/>
                          </a:solidFill>
                          <a:latin typeface="Calibri"/>
                          <a:ea typeface="Calibri"/>
                          <a:cs typeface="Calibri"/>
                          <a:sym typeface="Calibri"/>
                        </a:rPr>
                        <a:t>148</a:t>
                      </a:r>
                      <a:r>
                        <a:rPr lang="en-NZ" sz="2000" dirty="0">
                          <a:solidFill>
                            <a:schemeClr val="tx1"/>
                          </a:solidFill>
                          <a:latin typeface="Calibri"/>
                          <a:ea typeface="Calibri"/>
                          <a:cs typeface="Calibri"/>
                          <a:sym typeface="Calibri"/>
                        </a:rPr>
                        <a:t> national filings + </a:t>
                      </a:r>
                      <a:r>
                        <a:rPr lang="en-NZ" sz="2000" b="1" dirty="0">
                          <a:solidFill>
                            <a:schemeClr val="tx1"/>
                          </a:solidFill>
                          <a:latin typeface="Calibri"/>
                          <a:ea typeface="Calibri"/>
                          <a:cs typeface="Calibri"/>
                          <a:sym typeface="Calibri"/>
                        </a:rPr>
                        <a:t>13</a:t>
                      </a:r>
                      <a:r>
                        <a:rPr lang="en-NZ" sz="2000" dirty="0">
                          <a:solidFill>
                            <a:schemeClr val="tx1"/>
                          </a:solidFill>
                          <a:latin typeface="Calibri"/>
                          <a:ea typeface="Calibri"/>
                          <a:cs typeface="Calibri"/>
                          <a:sym typeface="Calibri"/>
                        </a:rPr>
                        <a:t> WIPO filings</a:t>
                      </a:r>
                      <a:endParaRPr lang="en-NZ" sz="2000" dirty="0">
                        <a:solidFill>
                          <a:schemeClr val="tx1"/>
                        </a:solidFill>
                      </a:endParaRPr>
                    </a:p>
                  </a:txBody>
                  <a:tcPr/>
                </a:tc>
                <a:extLst>
                  <a:ext uri="{0D108BD9-81ED-4DB2-BD59-A6C34878D82A}">
                    <a16:rowId xmlns:a16="http://schemas.microsoft.com/office/drawing/2014/main" val="3832903951"/>
                  </a:ext>
                </a:extLst>
              </a:tr>
            </a:tbl>
          </a:graphicData>
        </a:graphic>
      </p:graphicFrame>
    </p:spTree>
    <p:extLst>
      <p:ext uri="{BB962C8B-B14F-4D97-AF65-F5344CB8AC3E}">
        <p14:creationId xmlns:p14="http://schemas.microsoft.com/office/powerpoint/2010/main" val="3587822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2423</TotalTime>
  <Words>2004</Words>
  <Application>Microsoft Office PowerPoint</Application>
  <PresentationFormat>On-screen Show (4:3)</PresentationFormat>
  <Paragraphs>292</Paragraphs>
  <Slides>26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Patenting of Plant-Based Resources with Known Māori Uses</vt:lpstr>
      <vt:lpstr>Introduction and Aims</vt:lpstr>
      <vt:lpstr>Methods – Texts Used</vt:lpstr>
      <vt:lpstr>Method Flow Chart</vt:lpstr>
      <vt:lpstr>Top 10 Endemic/Near-Endemic Species:</vt:lpstr>
      <vt:lpstr>Method Flow Chart</vt:lpstr>
      <vt:lpstr>(1) Identifying Patents of Interest</vt:lpstr>
      <vt:lpstr>(2) Further Categorisation</vt:lpstr>
      <vt:lpstr>Preliminary Results:  (1) Patents of Interest</vt:lpstr>
      <vt:lpstr>PowerPoint Presentation</vt:lpstr>
      <vt:lpstr>PowerPoint Presentation</vt:lpstr>
      <vt:lpstr>PowerPoint Presentation</vt:lpstr>
      <vt:lpstr>A Case Study (Lai, 2019)</vt:lpstr>
      <vt:lpstr>Leptospermum scoparium  (mānuka, red tea tree)</vt:lpstr>
      <vt:lpstr>(1) Patents of Interest</vt:lpstr>
      <vt:lpstr>PowerPoint Presentation</vt:lpstr>
      <vt:lpstr>PowerPoint Presentation</vt:lpstr>
      <vt:lpstr>NZ Applications</vt:lpstr>
      <vt:lpstr>(2) Further Categorisation of 33</vt:lpstr>
      <vt:lpstr>Limits of Methodology &amp; Results</vt:lpstr>
      <vt:lpstr>Implications?</vt:lpstr>
      <vt:lpstr>Wai262 text:</vt:lpstr>
      <vt:lpstr>Wai262 text:</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Māori Knowledge under the Microscope: Appropriation and Patenting of Māori Knowledge and Resources</dc:title>
  <dc:creator>Daniel</dc:creator>
  <cp:lastModifiedBy>dan robins</cp:lastModifiedBy>
  <cp:revision>191</cp:revision>
  <cp:lastPrinted>2018-04-24T04:46:30Z</cp:lastPrinted>
  <dcterms:created xsi:type="dcterms:W3CDTF">2018-02-11T09:20:39Z</dcterms:created>
  <dcterms:modified xsi:type="dcterms:W3CDTF">2019-06-06T07:23:37Z</dcterms:modified>
</cp:coreProperties>
</file>